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76" r:id="rId2"/>
    <p:sldId id="317" r:id="rId3"/>
    <p:sldId id="327" r:id="rId4"/>
    <p:sldId id="319" r:id="rId5"/>
    <p:sldId id="328" r:id="rId6"/>
    <p:sldId id="320" r:id="rId7"/>
    <p:sldId id="329" r:id="rId8"/>
    <p:sldId id="321" r:id="rId9"/>
    <p:sldId id="330" r:id="rId10"/>
    <p:sldId id="316" r:id="rId11"/>
    <p:sldId id="322" r:id="rId12"/>
    <p:sldId id="312" r:id="rId13"/>
    <p:sldId id="314" r:id="rId14"/>
    <p:sldId id="315" r:id="rId15"/>
    <p:sldId id="301" r:id="rId16"/>
    <p:sldId id="258" r:id="rId17"/>
    <p:sldId id="259" r:id="rId18"/>
    <p:sldId id="30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323" r:id="rId33"/>
    <p:sldId id="331" r:id="rId34"/>
    <p:sldId id="324" r:id="rId35"/>
    <p:sldId id="332" r:id="rId36"/>
    <p:sldId id="325" r:id="rId37"/>
    <p:sldId id="333" r:id="rId38"/>
    <p:sldId id="326" r:id="rId39"/>
    <p:sldId id="334" r:id="rId40"/>
    <p:sldId id="279" r:id="rId41"/>
    <p:sldId id="310" r:id="rId42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FF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/>
    <p:restoredTop sz="94172"/>
  </p:normalViewPr>
  <p:slideViewPr>
    <p:cSldViewPr>
      <p:cViewPr varScale="1">
        <p:scale>
          <a:sx n="134" d="100"/>
          <a:sy n="134" d="100"/>
        </p:scale>
        <p:origin x="97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9B44F-6BCD-4D05-9601-E4AEAE1B61E3}" type="datetimeFigureOut">
              <a:rPr lang="nl-NL" smtClean="0"/>
              <a:pPr/>
              <a:t>22-04-2021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8B05A0-A533-444A-BEF2-8B44D3A93B9C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62400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41A60-D0F1-4DBF-9EF5-4A68A814E401}" type="slidenum">
              <a:rPr lang="nl-NL" smtClean="0"/>
              <a:pPr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93033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58A43-103E-486E-BFD4-7AFCC6CB66D1}" type="datetime1">
              <a:rPr lang="nl-NL" smtClean="0"/>
              <a:t>22-04-2021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6BA56-72AB-4D8C-8D77-B65BE4AC48F2}" type="datetime1">
              <a:rPr lang="nl-NL" smtClean="0"/>
              <a:t>22-04-2021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F3713-DF57-4C55-91B5-3812E48E768D}" type="datetime1">
              <a:rPr lang="nl-NL" smtClean="0"/>
              <a:t>22-04-2021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9C946-5438-4527-B496-D15EE9F55977}" type="datetime1">
              <a:rPr lang="nl-NL" smtClean="0"/>
              <a:t>22-04-2021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D1E87-0394-4FD0-A74B-C16FBDF6E238}" type="datetime1">
              <a:rPr lang="nl-NL" smtClean="0"/>
              <a:t>22-04-2021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0B318-12A3-44B3-A7EF-CCADFC1B69D0}" type="datetime1">
              <a:rPr lang="nl-NL" smtClean="0"/>
              <a:t>22-04-2021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F7ADB-C30F-4A36-ADA9-53C44973CEEF}" type="datetime1">
              <a:rPr lang="nl-NL" smtClean="0"/>
              <a:t>22-04-2021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05BED-EF09-4920-8C92-C5E43AEC45DD}" type="datetime1">
              <a:rPr lang="nl-NL" smtClean="0"/>
              <a:t>22-04-2021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5D15-B0F3-4593-BC85-F2AF3190026B}" type="datetime1">
              <a:rPr lang="nl-NL" smtClean="0"/>
              <a:t>22-04-2021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E0EFD-86C2-46E4-8480-62DCA06CAD2B}" type="datetime1">
              <a:rPr lang="nl-NL" smtClean="0"/>
              <a:t>22-04-2021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E8967-88C2-48E2-8B40-5155120FDD76}" type="datetime1">
              <a:rPr lang="nl-NL" smtClean="0"/>
              <a:t>22-04-2021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5FFC5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DFE05-646A-4E68-8281-3F327EE361FB}" type="datetime1">
              <a:rPr lang="nl-NL" smtClean="0"/>
              <a:t>22-04-2021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28B504-319C-4C29-9302-E762F7C86A95}" type="slidenum">
              <a:rPr lang="nl-NL" smtClean="0"/>
              <a:pPr/>
              <a:t>‹#›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Overzicht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000" dirty="0"/>
              <a:t>Vorige les</a:t>
            </a:r>
          </a:p>
          <a:p>
            <a:pPr>
              <a:buBlip>
                <a:blip r:embed="rId2"/>
              </a:buBlip>
            </a:pPr>
            <a:r>
              <a:rPr lang="nl-NL" sz="2000" dirty="0"/>
              <a:t> Celcyclus en celdeling</a:t>
            </a:r>
          </a:p>
          <a:p>
            <a:pPr>
              <a:buBlip>
                <a:blip r:embed="rId2"/>
              </a:buBlip>
            </a:pPr>
            <a:r>
              <a:rPr lang="nl-NL" sz="2000" dirty="0"/>
              <a:t> Het genoom, chromosomen en DNA replicatie</a:t>
            </a:r>
          </a:p>
          <a:p>
            <a:pPr>
              <a:buBlip>
                <a:blip r:embed="rId2"/>
              </a:buBlip>
            </a:pPr>
            <a:r>
              <a:rPr lang="nl-NL" sz="2000" dirty="0"/>
              <a:t> Mitose</a:t>
            </a:r>
          </a:p>
          <a:p>
            <a:pPr marL="0" indent="0">
              <a:buNone/>
            </a:pPr>
            <a:endParaRPr lang="nl-NL" sz="2000" dirty="0"/>
          </a:p>
          <a:p>
            <a:pPr marL="0" indent="0">
              <a:buNone/>
            </a:pPr>
            <a:r>
              <a:rPr lang="nl-NL" sz="2000" dirty="0"/>
              <a:t>Vandaag</a:t>
            </a:r>
          </a:p>
          <a:p>
            <a:pPr>
              <a:buBlip>
                <a:blip r:embed="rId2"/>
              </a:buBlip>
            </a:pPr>
            <a:r>
              <a:rPr lang="nl-NL" sz="2000" dirty="0"/>
              <a:t> Binaire deling en evolutie van celdeling</a:t>
            </a:r>
          </a:p>
          <a:p>
            <a:pPr>
              <a:buBlip>
                <a:blip r:embed="rId2"/>
              </a:buBlip>
            </a:pPr>
            <a:r>
              <a:rPr lang="nl-NL" sz="2000" dirty="0"/>
              <a:t> Controle op de celcyclus</a:t>
            </a:r>
          </a:p>
          <a:p>
            <a:pPr>
              <a:buBlip>
                <a:blip r:embed="rId2"/>
              </a:buBlip>
            </a:pPr>
            <a:r>
              <a:rPr lang="nl-NL" sz="2000" dirty="0"/>
              <a:t> Celcyclusklok</a:t>
            </a:r>
          </a:p>
          <a:p>
            <a:pPr>
              <a:buBlip>
                <a:blip r:embed="rId2"/>
              </a:buBlip>
            </a:pPr>
            <a:r>
              <a:rPr lang="nl-NL" sz="2000" dirty="0"/>
              <a:t> Tumorcellen</a:t>
            </a:r>
          </a:p>
          <a:p>
            <a:pPr marL="0" indent="0">
              <a:buNone/>
            </a:pPr>
            <a:endParaRPr lang="nl-NL" sz="2000" dirty="0"/>
          </a:p>
          <a:p>
            <a:pPr marL="0" indent="0">
              <a:buNone/>
            </a:pPr>
            <a:endParaRPr lang="nl-NL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24446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2860"/>
            <a:ext cx="8229600" cy="1143000"/>
          </a:xfrm>
        </p:spPr>
        <p:txBody>
          <a:bodyPr/>
          <a:lstStyle/>
          <a:p>
            <a:r>
              <a:rPr lang="nl-NL" dirty="0"/>
              <a:t>Leerdoelen hoofdstuk 12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1800" dirty="0" err="1"/>
              <a:t>Wat</a:t>
            </a:r>
            <a:r>
              <a:rPr lang="en-US" sz="1800" dirty="0"/>
              <a:t> je </a:t>
            </a:r>
            <a:r>
              <a:rPr lang="en-US" sz="1800" dirty="0" err="1"/>
              <a:t>moet</a:t>
            </a:r>
            <a:r>
              <a:rPr lang="en-US" sz="1800" dirty="0"/>
              <a:t> </a:t>
            </a:r>
            <a:r>
              <a:rPr lang="en-US" sz="1800" dirty="0" err="1"/>
              <a:t>kunnen</a:t>
            </a:r>
            <a:r>
              <a:rPr lang="en-US" sz="1800" dirty="0"/>
              <a:t>:</a:t>
            </a:r>
          </a:p>
          <a:p>
            <a:pPr>
              <a:buFont typeface="Calibri" pitchFamily="34" charset="0"/>
              <a:buChar char="₋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De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verschillende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65000"/>
                  </a:schemeClr>
                </a:solidFill>
              </a:rPr>
              <a:t>fases</a:t>
            </a:r>
            <a:r>
              <a:rPr lang="en-US" sz="1800" b="1" dirty="0">
                <a:solidFill>
                  <a:schemeClr val="bg1">
                    <a:lumMod val="65000"/>
                  </a:schemeClr>
                </a:solidFill>
              </a:rPr>
              <a:t> van de </a:t>
            </a:r>
            <a:r>
              <a:rPr lang="en-US" sz="1800" b="1" dirty="0" err="1">
                <a:solidFill>
                  <a:schemeClr val="bg1">
                    <a:lumMod val="65000"/>
                  </a:schemeClr>
                </a:solidFill>
              </a:rPr>
              <a:t>celcyclus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beschrijven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.</a:t>
            </a:r>
          </a:p>
          <a:p>
            <a:pPr>
              <a:buFont typeface="Calibri" pitchFamily="34" charset="0"/>
              <a:buChar char="₋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Alle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65000"/>
                  </a:schemeClr>
                </a:solidFill>
              </a:rPr>
              <a:t>fases</a:t>
            </a:r>
            <a:r>
              <a:rPr lang="en-US" sz="1800" b="1" dirty="0">
                <a:solidFill>
                  <a:schemeClr val="bg1">
                    <a:lumMod val="65000"/>
                  </a:schemeClr>
                </a:solidFill>
              </a:rPr>
              <a:t> van de </a:t>
            </a:r>
            <a:r>
              <a:rPr lang="en-US" sz="1800" b="1" dirty="0" err="1">
                <a:solidFill>
                  <a:schemeClr val="bg1">
                    <a:lumMod val="65000"/>
                  </a:schemeClr>
                </a:solidFill>
              </a:rPr>
              <a:t>mitose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opsomen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en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beschrijven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.</a:t>
            </a:r>
          </a:p>
          <a:p>
            <a:pPr>
              <a:buFont typeface="Calibri" pitchFamily="34" charset="0"/>
              <a:buChar char="₋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De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rol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van </a:t>
            </a:r>
            <a:r>
              <a:rPr lang="en-US" sz="1800" b="1" dirty="0" err="1">
                <a:solidFill>
                  <a:schemeClr val="bg1">
                    <a:lumMod val="65000"/>
                  </a:schemeClr>
                </a:solidFill>
              </a:rPr>
              <a:t>microtubuli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in de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mitose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uitleggen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.</a:t>
            </a:r>
          </a:p>
          <a:p>
            <a:pPr>
              <a:buFont typeface="Calibri" pitchFamily="34" charset="0"/>
              <a:buChar char="₋"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Het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verschil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tussen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een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65000"/>
                  </a:schemeClr>
                </a:solidFill>
              </a:rPr>
              <a:t>celdeling</a:t>
            </a:r>
            <a:r>
              <a:rPr lang="en-US" sz="1800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van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een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dierlijke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cel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en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een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plantaardige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cel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aanwijzen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.</a:t>
            </a:r>
          </a:p>
          <a:p>
            <a:pPr>
              <a:buFont typeface="Calibri" pitchFamily="34" charset="0"/>
              <a:buChar char="₋"/>
            </a:pPr>
            <a:r>
              <a:rPr lang="en-US" sz="1800" dirty="0"/>
              <a:t>De </a:t>
            </a:r>
            <a:r>
              <a:rPr lang="en-US" sz="1800" dirty="0" err="1"/>
              <a:t>verschillende</a:t>
            </a:r>
            <a:r>
              <a:rPr lang="en-US" sz="1800" dirty="0"/>
              <a:t> </a:t>
            </a:r>
            <a:r>
              <a:rPr lang="en-US" sz="1800" b="1" dirty="0"/>
              <a:t>checkpoints in de </a:t>
            </a:r>
            <a:r>
              <a:rPr lang="en-US" sz="1800" b="1" dirty="0" err="1"/>
              <a:t>celcyclus</a:t>
            </a:r>
            <a:r>
              <a:rPr lang="en-US" sz="1800" dirty="0"/>
              <a:t> </a:t>
            </a:r>
            <a:r>
              <a:rPr lang="en-US" sz="1800" dirty="0" err="1"/>
              <a:t>benoemen</a:t>
            </a:r>
            <a:r>
              <a:rPr lang="en-US" sz="1800" dirty="0"/>
              <a:t> en </a:t>
            </a:r>
            <a:r>
              <a:rPr lang="en-US" sz="1800" dirty="0" err="1"/>
              <a:t>beschrijven</a:t>
            </a:r>
            <a:r>
              <a:rPr lang="en-US" sz="1800" dirty="0"/>
              <a:t>.</a:t>
            </a:r>
          </a:p>
          <a:p>
            <a:pPr>
              <a:buFont typeface="Calibri" pitchFamily="34" charset="0"/>
              <a:buChar char="₋"/>
            </a:pPr>
            <a:r>
              <a:rPr lang="en-US" sz="1800" dirty="0"/>
              <a:t>Interne en </a:t>
            </a:r>
            <a:r>
              <a:rPr lang="en-US" sz="1800" dirty="0" err="1"/>
              <a:t>externe</a:t>
            </a:r>
            <a:r>
              <a:rPr lang="en-US" sz="1800" dirty="0"/>
              <a:t> </a:t>
            </a:r>
            <a:r>
              <a:rPr lang="en-US" sz="1800" b="1" dirty="0" err="1"/>
              <a:t>controles</a:t>
            </a:r>
            <a:r>
              <a:rPr lang="en-US" sz="1800" b="1" dirty="0"/>
              <a:t> van de </a:t>
            </a:r>
            <a:r>
              <a:rPr lang="en-US" sz="1800" b="1" dirty="0" err="1"/>
              <a:t>celcyclus</a:t>
            </a:r>
            <a:r>
              <a:rPr lang="en-US" sz="1800" dirty="0"/>
              <a:t> </a:t>
            </a:r>
            <a:r>
              <a:rPr lang="en-US" sz="1800" dirty="0" err="1"/>
              <a:t>benoemen</a:t>
            </a:r>
            <a:endParaRPr lang="en-US" sz="1800" dirty="0"/>
          </a:p>
          <a:p>
            <a:pPr>
              <a:buFont typeface="Calibri" pitchFamily="34" charset="0"/>
              <a:buChar char="₋"/>
            </a:pPr>
            <a:r>
              <a:rPr lang="en-US" sz="1800" dirty="0"/>
              <a:t>De </a:t>
            </a:r>
            <a:r>
              <a:rPr lang="en-US" sz="1800" dirty="0" err="1"/>
              <a:t>abnormale</a:t>
            </a:r>
            <a:r>
              <a:rPr lang="en-US" sz="1800" dirty="0"/>
              <a:t> </a:t>
            </a:r>
            <a:r>
              <a:rPr lang="en-US" sz="1800" dirty="0" err="1"/>
              <a:t>groei</a:t>
            </a:r>
            <a:r>
              <a:rPr lang="en-US" sz="1800" dirty="0"/>
              <a:t> van </a:t>
            </a:r>
            <a:r>
              <a:rPr lang="en-US" sz="1800" b="1" dirty="0" err="1"/>
              <a:t>kankercellen</a:t>
            </a:r>
            <a:r>
              <a:rPr lang="en-US" sz="1800" dirty="0"/>
              <a:t> </a:t>
            </a:r>
            <a:r>
              <a:rPr lang="en-US" sz="1800" dirty="0" err="1"/>
              <a:t>uitleggen</a:t>
            </a:r>
            <a:endParaRPr lang="nl-NL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229AA-E022-4765-B338-E74EADDAA9F8}" type="slidenum">
              <a:rPr lang="nl-NL" smtClean="0"/>
              <a:pPr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92329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9513" y="1340768"/>
            <a:ext cx="5328591" cy="53205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De celcyclus</a:t>
            </a:r>
          </a:p>
        </p:txBody>
      </p:sp>
      <p:pic>
        <p:nvPicPr>
          <p:cNvPr id="13" name="Picture 12" descr="celcyclus 3.t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2245" y="1555670"/>
            <a:ext cx="5019835" cy="49937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80112" y="1340768"/>
            <a:ext cx="3495701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000" b="1" u="sng" dirty="0" err="1"/>
              <a:t>Interfase</a:t>
            </a:r>
            <a:endParaRPr lang="nl-NL" sz="2000" b="1" u="sng" dirty="0"/>
          </a:p>
          <a:p>
            <a:r>
              <a:rPr lang="nl-NL" sz="2000" b="1" dirty="0"/>
              <a:t>    Gap 1 fase </a:t>
            </a:r>
            <a:r>
              <a:rPr lang="nl-NL" sz="2000" dirty="0"/>
              <a:t>-</a:t>
            </a:r>
            <a:r>
              <a:rPr lang="nl-NL" sz="2000" b="1" dirty="0"/>
              <a:t> </a:t>
            </a:r>
            <a:r>
              <a:rPr lang="nl-NL" sz="2000" dirty="0"/>
              <a:t>groei</a:t>
            </a:r>
          </a:p>
          <a:p>
            <a:r>
              <a:rPr lang="nl-NL" sz="2000" dirty="0"/>
              <a:t>    </a:t>
            </a:r>
            <a:r>
              <a:rPr lang="nl-NL" sz="2000" b="1" dirty="0"/>
              <a:t>S fase - </a:t>
            </a:r>
            <a:r>
              <a:rPr lang="nl-NL" sz="2000" dirty="0"/>
              <a:t>DNA synthese &amp; groei</a:t>
            </a:r>
          </a:p>
          <a:p>
            <a:r>
              <a:rPr lang="nl-NL" sz="2000" dirty="0"/>
              <a:t>    </a:t>
            </a:r>
            <a:r>
              <a:rPr lang="nl-NL" sz="2000" b="1" dirty="0"/>
              <a:t>Gap 2 fase</a:t>
            </a:r>
            <a:r>
              <a:rPr lang="nl-NL" sz="2000" dirty="0"/>
              <a:t> – groei</a:t>
            </a:r>
          </a:p>
          <a:p>
            <a:endParaRPr lang="nl-NL" sz="2000" dirty="0"/>
          </a:p>
          <a:p>
            <a:r>
              <a:rPr lang="nl-NL" sz="2000" b="1" u="sng" dirty="0" err="1"/>
              <a:t>Mitotische</a:t>
            </a:r>
            <a:r>
              <a:rPr lang="nl-NL" sz="2000" b="1" u="sng" dirty="0"/>
              <a:t> fase</a:t>
            </a:r>
          </a:p>
          <a:p>
            <a:r>
              <a:rPr lang="nl-NL" sz="2000" b="1" dirty="0"/>
              <a:t>     Mitose - </a:t>
            </a:r>
            <a:r>
              <a:rPr lang="nl-NL" sz="2000" dirty="0"/>
              <a:t>kerndeling</a:t>
            </a:r>
          </a:p>
          <a:p>
            <a:r>
              <a:rPr lang="nl-NL" sz="2000" b="1" dirty="0"/>
              <a:t>          </a:t>
            </a:r>
            <a:r>
              <a:rPr lang="nl-NL" sz="2000" i="1" dirty="0" err="1"/>
              <a:t>profase</a:t>
            </a:r>
            <a:endParaRPr lang="nl-NL" sz="2000" i="1" dirty="0"/>
          </a:p>
          <a:p>
            <a:r>
              <a:rPr lang="nl-NL" sz="2000" i="1" dirty="0"/>
              <a:t>          </a:t>
            </a:r>
            <a:r>
              <a:rPr lang="nl-NL" sz="2000" i="1" dirty="0" err="1"/>
              <a:t>prometafase</a:t>
            </a:r>
            <a:endParaRPr lang="nl-NL" sz="2000" i="1" dirty="0"/>
          </a:p>
          <a:p>
            <a:r>
              <a:rPr lang="nl-NL" sz="2000" i="1" dirty="0"/>
              <a:t>          metafase</a:t>
            </a:r>
          </a:p>
          <a:p>
            <a:r>
              <a:rPr lang="nl-NL" sz="2000" i="1" dirty="0"/>
              <a:t>          </a:t>
            </a:r>
            <a:r>
              <a:rPr lang="nl-NL" sz="2000" i="1" dirty="0" err="1"/>
              <a:t>anafase</a:t>
            </a:r>
            <a:endParaRPr lang="nl-NL" sz="2000" i="1" dirty="0"/>
          </a:p>
          <a:p>
            <a:r>
              <a:rPr lang="nl-NL" sz="2000" i="1" dirty="0"/>
              <a:t>          </a:t>
            </a:r>
            <a:r>
              <a:rPr lang="nl-NL" sz="2000" i="1" dirty="0" err="1"/>
              <a:t>telofase</a:t>
            </a:r>
            <a:endParaRPr lang="nl-NL" sz="2000" i="1" dirty="0"/>
          </a:p>
          <a:p>
            <a:r>
              <a:rPr lang="nl-NL" sz="2000" b="1" dirty="0"/>
              <a:t>     </a:t>
            </a:r>
            <a:r>
              <a:rPr lang="nl-NL" sz="2000" b="1" dirty="0" err="1"/>
              <a:t>Cytokinese</a:t>
            </a:r>
            <a:r>
              <a:rPr lang="nl-NL" sz="2000" dirty="0"/>
              <a:t> - celdeling</a:t>
            </a:r>
            <a:endParaRPr lang="nl-NL" sz="2000" b="1" dirty="0"/>
          </a:p>
          <a:p>
            <a:endParaRPr lang="nl-NL" sz="2000" b="1" dirty="0"/>
          </a:p>
        </p:txBody>
      </p:sp>
    </p:spTree>
    <p:extLst>
      <p:ext uri="{BB962C8B-B14F-4D97-AF65-F5344CB8AC3E}">
        <p14:creationId xmlns:p14="http://schemas.microsoft.com/office/powerpoint/2010/main" val="361574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"/>
            <a:ext cx="8229600" cy="1143000"/>
          </a:xfrm>
        </p:spPr>
        <p:txBody>
          <a:bodyPr/>
          <a:lstStyle/>
          <a:p>
            <a:r>
              <a:rPr lang="nl-NL" dirty="0"/>
              <a:t>Binaire 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34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nl-NL" sz="1800" dirty="0"/>
              <a:t>Prokaryoten ondergaan </a:t>
            </a:r>
            <a:r>
              <a:rPr lang="nl-NL" sz="1800" b="1" dirty="0"/>
              <a:t>geen mitose</a:t>
            </a:r>
            <a:r>
              <a:rPr lang="nl-NL" sz="1800" dirty="0"/>
              <a:t>, maar een </a:t>
            </a:r>
            <a:r>
              <a:rPr lang="nl-NL" sz="1800" b="1" dirty="0"/>
              <a:t>binaire deling </a:t>
            </a:r>
            <a:r>
              <a:rPr lang="nl-NL" sz="1800" dirty="0"/>
              <a:t>(“deling in tweeën”).</a:t>
            </a:r>
          </a:p>
          <a:p>
            <a:pPr>
              <a:buNone/>
            </a:pPr>
            <a:endParaRPr lang="nl-NL" sz="1800" dirty="0"/>
          </a:p>
          <a:p>
            <a:pPr>
              <a:buNone/>
            </a:pPr>
            <a:r>
              <a:rPr lang="nl-NL" sz="1800" dirty="0"/>
              <a:t>De term binaire deling wordt voor </a:t>
            </a:r>
            <a:r>
              <a:rPr lang="nl-NL" sz="1800" b="1" dirty="0"/>
              <a:t>twee verschillende processen </a:t>
            </a:r>
            <a:r>
              <a:rPr lang="nl-NL" sz="1800" dirty="0"/>
              <a:t>gebruikt:</a:t>
            </a:r>
          </a:p>
          <a:p>
            <a:pPr>
              <a:buNone/>
            </a:pPr>
            <a:endParaRPr lang="nl-NL" sz="1800" dirty="0"/>
          </a:p>
          <a:p>
            <a:pPr>
              <a:buFontTx/>
              <a:buChar char="-"/>
            </a:pPr>
            <a:r>
              <a:rPr lang="nl-NL" sz="1800" dirty="0" err="1"/>
              <a:t>Asexuele</a:t>
            </a:r>
            <a:r>
              <a:rPr lang="nl-NL" sz="1800" dirty="0"/>
              <a:t> voorplanting bij eencellige eukaryoten (</a:t>
            </a:r>
            <a:r>
              <a:rPr lang="nl-NL" sz="1800" b="1" dirty="0"/>
              <a:t>wel</a:t>
            </a:r>
            <a:r>
              <a:rPr lang="nl-NL" sz="1800" dirty="0"/>
              <a:t> mitose)</a:t>
            </a:r>
          </a:p>
          <a:p>
            <a:pPr>
              <a:buFontTx/>
              <a:buChar char="-"/>
            </a:pPr>
            <a:r>
              <a:rPr lang="nl-NL" sz="1800" dirty="0"/>
              <a:t>Celdeling bij prokaryoten (</a:t>
            </a:r>
            <a:r>
              <a:rPr lang="nl-NL" sz="1800" b="1" dirty="0"/>
              <a:t>geen </a:t>
            </a:r>
            <a:r>
              <a:rPr lang="nl-NL" sz="1800" dirty="0"/>
              <a:t>mitose)</a:t>
            </a:r>
          </a:p>
          <a:p>
            <a:pPr>
              <a:buNone/>
            </a:pPr>
            <a:r>
              <a:rPr lang="nl-NL" sz="1800" dirty="0"/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5214372" y="3499868"/>
            <a:ext cx="3024336" cy="23042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5" name="Picture 5" descr="12_02CellDivFunctions_CL.jpg"/>
          <p:cNvPicPr>
            <a:picLocks noChangeAspect="1" noChangeArrowheads="1"/>
          </p:cNvPicPr>
          <p:nvPr/>
        </p:nvPicPr>
        <p:blipFill>
          <a:blip r:embed="rId2" cstate="print"/>
          <a:srcRect r="67641" b="19954"/>
          <a:stretch>
            <a:fillRect/>
          </a:stretch>
        </p:blipFill>
        <p:spPr bwMode="auto">
          <a:xfrm>
            <a:off x="5286380" y="3571876"/>
            <a:ext cx="2910607" cy="2160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5142364" y="5804124"/>
            <a:ext cx="31683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b="1" dirty="0"/>
              <a:t>Voortplanting.</a:t>
            </a:r>
            <a:r>
              <a:rPr lang="nl-NL" dirty="0"/>
              <a:t> Een amoebe (eencellige eukaryoot) deelt tot twee individuele organismen.</a:t>
            </a:r>
            <a:endParaRPr lang="nl-NL" b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229AA-E022-4765-B338-E74EADDAA9F8}" type="slidenum">
              <a:rPr lang="nl-NL" smtClean="0"/>
              <a:pPr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3937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"/>
            <a:ext cx="8229600" cy="1143000"/>
          </a:xfrm>
        </p:spPr>
        <p:txBody>
          <a:bodyPr/>
          <a:lstStyle/>
          <a:p>
            <a:r>
              <a:rPr lang="nl-NL" dirty="0"/>
              <a:t>Binaire 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06" y="1600200"/>
            <a:ext cx="4614866" cy="4525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nl-NL" sz="2000" dirty="0"/>
              <a:t>Prokaryoten hebben meestal maar één circulair chromosoom: het </a:t>
            </a:r>
            <a:r>
              <a:rPr lang="nl-NL" sz="2000" b="1" dirty="0" err="1"/>
              <a:t>nucleoïde</a:t>
            </a:r>
            <a:r>
              <a:rPr lang="nl-NL" sz="2000" dirty="0"/>
              <a:t>.</a:t>
            </a:r>
          </a:p>
          <a:p>
            <a:pPr marL="0" indent="0">
              <a:buNone/>
            </a:pPr>
            <a:endParaRPr lang="nl-NL" sz="2000" dirty="0"/>
          </a:p>
          <a:p>
            <a:pPr marL="0" indent="0">
              <a:buNone/>
            </a:pPr>
            <a:r>
              <a:rPr lang="nl-NL" sz="2000" dirty="0"/>
              <a:t>Het </a:t>
            </a:r>
            <a:r>
              <a:rPr lang="nl-NL" sz="2000" dirty="0" err="1"/>
              <a:t>nucleoïde</a:t>
            </a:r>
            <a:r>
              <a:rPr lang="nl-NL" sz="2000" dirty="0"/>
              <a:t> heeft een </a:t>
            </a:r>
            <a:r>
              <a:rPr lang="nl-NL" sz="2000" b="1" dirty="0" err="1"/>
              <a:t>origin</a:t>
            </a:r>
            <a:r>
              <a:rPr lang="nl-NL" sz="2000" b="1" dirty="0"/>
              <a:t> of </a:t>
            </a:r>
            <a:r>
              <a:rPr lang="nl-NL" sz="2000" b="1" dirty="0" err="1"/>
              <a:t>replication</a:t>
            </a:r>
            <a:r>
              <a:rPr lang="nl-NL" sz="2000" dirty="0"/>
              <a:t>, waar DNA synthese begint. </a:t>
            </a:r>
          </a:p>
          <a:p>
            <a:pPr marL="0" indent="0">
              <a:buNone/>
            </a:pPr>
            <a:endParaRPr lang="nl-NL" sz="2000" dirty="0"/>
          </a:p>
          <a:p>
            <a:pPr marL="0" indent="0">
              <a:buNone/>
            </a:pPr>
            <a:r>
              <a:rPr lang="nl-NL" sz="2000" dirty="0"/>
              <a:t>De cel wordt langer tijdens de DNA synthese en de </a:t>
            </a:r>
            <a:r>
              <a:rPr lang="nl-NL" sz="2000" dirty="0" err="1"/>
              <a:t>origins</a:t>
            </a:r>
            <a:r>
              <a:rPr lang="nl-NL" sz="2000" dirty="0"/>
              <a:t> verplaatsen zich naar de beide celpolen</a:t>
            </a:r>
          </a:p>
          <a:p>
            <a:pPr marL="0" indent="0">
              <a:buNone/>
            </a:pPr>
            <a:endParaRPr lang="nl-NL" sz="2000" dirty="0"/>
          </a:p>
          <a:p>
            <a:pPr marL="0" indent="0">
              <a:buNone/>
            </a:pPr>
            <a:r>
              <a:rPr lang="nl-NL" sz="2000" dirty="0"/>
              <a:t>Beide kopieën van het </a:t>
            </a:r>
            <a:r>
              <a:rPr lang="nl-NL" sz="2000" dirty="0" err="1"/>
              <a:t>nucleoïden</a:t>
            </a:r>
            <a:r>
              <a:rPr lang="nl-NL" sz="2000" dirty="0"/>
              <a:t> bevinden zich aan één celpool en in het midden ontstaat een insnoering, die uiteindelijk leidt tot de vorming van twee aparte cellen. 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29190" y="1714488"/>
            <a:ext cx="4060384" cy="45720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229AA-E022-4765-B338-E74EADDAA9F8}" type="slidenum">
              <a:rPr lang="nl-NL" smtClean="0"/>
              <a:pPr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3548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643306" y="1357298"/>
            <a:ext cx="5408330" cy="48864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"/>
            <a:ext cx="8229600" cy="1143000"/>
          </a:xfrm>
        </p:spPr>
        <p:txBody>
          <a:bodyPr/>
          <a:lstStyle/>
          <a:p>
            <a:r>
              <a:rPr lang="nl-NL" dirty="0"/>
              <a:t>Evolutie van mitose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01670" y="1428736"/>
            <a:ext cx="5299486" cy="4806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71406" y="1428736"/>
            <a:ext cx="350046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Tussen de binaire deling en de mitose zijn er een aantal ‘</a:t>
            </a:r>
            <a:r>
              <a:rPr lang="nl-NL" b="1" dirty="0"/>
              <a:t>tussenvormen</a:t>
            </a:r>
            <a:r>
              <a:rPr lang="nl-NL" dirty="0"/>
              <a:t>’ van deze delingsvormen. </a:t>
            </a:r>
          </a:p>
          <a:p>
            <a:endParaRPr lang="nl-NL" dirty="0"/>
          </a:p>
          <a:p>
            <a:r>
              <a:rPr lang="nl-NL" dirty="0"/>
              <a:t>Bij </a:t>
            </a:r>
            <a:r>
              <a:rPr lang="nl-NL" dirty="0" err="1"/>
              <a:t>dinoflagellaten</a:t>
            </a:r>
            <a:r>
              <a:rPr lang="nl-NL" dirty="0"/>
              <a:t> is er wel een </a:t>
            </a:r>
            <a:r>
              <a:rPr lang="nl-NL" b="1" dirty="0"/>
              <a:t>celkern</a:t>
            </a:r>
            <a:r>
              <a:rPr lang="nl-NL" dirty="0"/>
              <a:t> en worden ook </a:t>
            </a:r>
            <a:r>
              <a:rPr lang="nl-NL" b="1" dirty="0" err="1"/>
              <a:t>microtubuli</a:t>
            </a:r>
            <a:r>
              <a:rPr lang="nl-NL" dirty="0"/>
              <a:t> gevormd, maar deze gaan door het kernmembraan heen via </a:t>
            </a:r>
            <a:r>
              <a:rPr lang="nl-NL" b="1" dirty="0" err="1"/>
              <a:t>cytoplasmatische</a:t>
            </a:r>
            <a:r>
              <a:rPr lang="nl-NL" b="1" dirty="0"/>
              <a:t> tunnels</a:t>
            </a:r>
            <a:r>
              <a:rPr lang="nl-NL" dirty="0"/>
              <a:t>. </a:t>
            </a:r>
          </a:p>
          <a:p>
            <a:endParaRPr lang="nl-NL" dirty="0"/>
          </a:p>
          <a:p>
            <a:r>
              <a:rPr lang="nl-NL" dirty="0"/>
              <a:t>Bij </a:t>
            </a:r>
            <a:r>
              <a:rPr lang="nl-NL" dirty="0" err="1"/>
              <a:t>diatomen</a:t>
            </a:r>
            <a:r>
              <a:rPr lang="nl-NL" dirty="0"/>
              <a:t> en sommige gisten blijft de </a:t>
            </a:r>
            <a:r>
              <a:rPr lang="nl-NL" b="1" dirty="0"/>
              <a:t>celkern intact </a:t>
            </a:r>
            <a:r>
              <a:rPr lang="nl-NL" dirty="0"/>
              <a:t>en vormen de spoelen zich </a:t>
            </a:r>
            <a:r>
              <a:rPr lang="nl-NL" b="1" dirty="0"/>
              <a:t>binnen </a:t>
            </a:r>
            <a:r>
              <a:rPr lang="nl-NL" dirty="0"/>
              <a:t>de celkern.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229AA-E022-4765-B338-E74EADDAA9F8}" type="slidenum">
              <a:rPr lang="nl-NL" smtClean="0"/>
              <a:pPr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2969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Controle op de celcyclus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1484784"/>
            <a:ext cx="5524500" cy="417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475656" y="6093296"/>
            <a:ext cx="64125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000" dirty="0"/>
              <a:t>In het cytoplasma zitten signalen die de celcyclus reguleren.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15</a:t>
            </a:fld>
            <a:endParaRPr lang="nl-NL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"/>
            <a:ext cx="8229600" cy="1143000"/>
          </a:xfrm>
        </p:spPr>
        <p:txBody>
          <a:bodyPr/>
          <a:lstStyle/>
          <a:p>
            <a:r>
              <a:rPr lang="nl-NL" dirty="0"/>
              <a:t>Controle op de celcyclus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772816"/>
            <a:ext cx="4785318" cy="38884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5148064" y="1772816"/>
            <a:ext cx="374441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/>
              <a:t>Er zijn verschillende </a:t>
            </a:r>
            <a:r>
              <a:rPr lang="nl-NL" sz="2000" b="1" dirty="0" err="1"/>
              <a:t>checkpoints</a:t>
            </a:r>
            <a:r>
              <a:rPr lang="nl-NL" sz="2000" dirty="0"/>
              <a:t> die gepasseerd moeten worden in de celcyclus. </a:t>
            </a:r>
          </a:p>
          <a:p>
            <a:pPr>
              <a:buFontTx/>
              <a:buChar char="-"/>
            </a:pPr>
            <a:r>
              <a:rPr lang="nl-NL" sz="2000" dirty="0"/>
              <a:t> Aan het eind van G</a:t>
            </a:r>
            <a:r>
              <a:rPr lang="nl-NL" sz="2000" baseline="-25000" dirty="0"/>
              <a:t>1</a:t>
            </a:r>
          </a:p>
          <a:p>
            <a:pPr>
              <a:buFontTx/>
              <a:buChar char="-"/>
            </a:pPr>
            <a:r>
              <a:rPr lang="nl-NL" sz="2000" dirty="0"/>
              <a:t> Tussen G</a:t>
            </a:r>
            <a:r>
              <a:rPr lang="nl-NL" sz="2000" baseline="-25000" dirty="0"/>
              <a:t>2</a:t>
            </a:r>
            <a:r>
              <a:rPr lang="nl-NL" sz="2000" dirty="0"/>
              <a:t> en de mitotische fase</a:t>
            </a:r>
          </a:p>
          <a:p>
            <a:pPr>
              <a:buFontTx/>
              <a:buChar char="-"/>
            </a:pPr>
            <a:r>
              <a:rPr lang="nl-NL" sz="2000" dirty="0"/>
              <a:t> Tijdens de mitotische fase</a:t>
            </a:r>
          </a:p>
          <a:p>
            <a:pPr>
              <a:buFontTx/>
              <a:buChar char="-"/>
            </a:pPr>
            <a:endParaRPr lang="nl-NL" sz="2000" dirty="0"/>
          </a:p>
          <a:p>
            <a:endParaRPr lang="nl-NL" sz="2000" dirty="0"/>
          </a:p>
          <a:p>
            <a:r>
              <a:rPr lang="nl-NL" sz="2000" dirty="0"/>
              <a:t>Het checkpoint aan het eind van G</a:t>
            </a:r>
            <a:r>
              <a:rPr lang="nl-NL" sz="2000" baseline="-25000" dirty="0"/>
              <a:t>1</a:t>
            </a:r>
            <a:r>
              <a:rPr lang="nl-NL" sz="2000" dirty="0"/>
              <a:t> lijkt het belangrijkste checkpoint te zijn.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16</a:t>
            </a:fld>
            <a:endParaRPr lang="nl-NL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 err="1"/>
              <a:t>Checkpoints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000" dirty="0"/>
              <a:t>Een </a:t>
            </a:r>
            <a:r>
              <a:rPr lang="nl-NL" sz="2000" b="1" dirty="0" err="1"/>
              <a:t>checkpoint</a:t>
            </a:r>
            <a:r>
              <a:rPr lang="nl-NL" sz="2000" dirty="0"/>
              <a:t> is een controle punt waar een ‘stop’ of ‘go </a:t>
            </a:r>
            <a:r>
              <a:rPr lang="nl-NL" sz="2000" dirty="0" err="1"/>
              <a:t>ahead</a:t>
            </a:r>
            <a:r>
              <a:rPr lang="nl-NL" sz="2000" dirty="0"/>
              <a:t>’ signaal gegeven wordt. 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 r="5295" b="19827"/>
          <a:stretch>
            <a:fillRect/>
          </a:stretch>
        </p:blipFill>
        <p:spPr bwMode="auto">
          <a:xfrm>
            <a:off x="1040519" y="2714620"/>
            <a:ext cx="2633806" cy="2332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52798" y="2714620"/>
            <a:ext cx="2638800" cy="233224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642910" y="5143512"/>
            <a:ext cx="3429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Als het G</a:t>
            </a:r>
            <a:r>
              <a:rPr lang="nl-NL" baseline="-25000" dirty="0"/>
              <a:t>1</a:t>
            </a:r>
            <a:r>
              <a:rPr lang="nl-NL" dirty="0"/>
              <a:t> </a:t>
            </a:r>
            <a:r>
              <a:rPr lang="nl-NL" dirty="0" err="1"/>
              <a:t>checkpoint</a:t>
            </a:r>
            <a:r>
              <a:rPr lang="nl-NL" dirty="0"/>
              <a:t> gepasseerd wordt, gaat de cel door in de celcyclus met de </a:t>
            </a:r>
            <a:r>
              <a:rPr lang="nl-NL" dirty="0" err="1"/>
              <a:t>S-fase</a:t>
            </a:r>
            <a:r>
              <a:rPr lang="nl-NL" dirty="0"/>
              <a:t> en G</a:t>
            </a:r>
            <a:r>
              <a:rPr lang="nl-NL" baseline="-25000" dirty="0"/>
              <a:t>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57686" y="5143512"/>
            <a:ext cx="3429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/>
              <a:t>Als het G</a:t>
            </a:r>
            <a:r>
              <a:rPr lang="nl-NL" baseline="-25000" dirty="0"/>
              <a:t>1</a:t>
            </a:r>
            <a:r>
              <a:rPr lang="nl-NL" dirty="0"/>
              <a:t> </a:t>
            </a:r>
            <a:r>
              <a:rPr lang="nl-NL" dirty="0" err="1"/>
              <a:t>checkpoint</a:t>
            </a:r>
            <a:r>
              <a:rPr lang="nl-NL" dirty="0"/>
              <a:t> niet gepasseerd wordt, gaat de cel in G</a:t>
            </a:r>
            <a:r>
              <a:rPr lang="nl-NL" baseline="-25000" dirty="0"/>
              <a:t>0</a:t>
            </a:r>
            <a:r>
              <a:rPr lang="nl-NL" dirty="0"/>
              <a:t> (niet-delende fase)</a:t>
            </a:r>
            <a:endParaRPr lang="nl-NL" baseline="-250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17</a:t>
            </a:fld>
            <a:endParaRPr lang="nl-NL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nl-NL" dirty="0" err="1"/>
              <a:t>Checkpoints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18</a:t>
            </a:fld>
            <a:endParaRPr lang="nl-NL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340768"/>
            <a:ext cx="6543988" cy="421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687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 err="1"/>
              <a:t>Checkpoints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nl-NL" sz="2000" dirty="0"/>
              <a:t>Binnen de cel zijn er </a:t>
            </a:r>
            <a:r>
              <a:rPr lang="nl-NL" sz="2000" b="1" dirty="0"/>
              <a:t>ingebouwde signalen </a:t>
            </a:r>
            <a:r>
              <a:rPr lang="nl-NL" sz="2000" dirty="0"/>
              <a:t>die de celcyclus ophouden totdat belangrijke processen afgerond zijn. </a:t>
            </a:r>
          </a:p>
          <a:p>
            <a:pPr>
              <a:buNone/>
            </a:pPr>
            <a:endParaRPr lang="nl-NL" sz="2000" dirty="0"/>
          </a:p>
          <a:p>
            <a:pPr>
              <a:buNone/>
            </a:pPr>
            <a:r>
              <a:rPr lang="nl-NL" sz="2000" dirty="0"/>
              <a:t>Van </a:t>
            </a:r>
            <a:r>
              <a:rPr lang="nl-NL" sz="2000" b="1" dirty="0"/>
              <a:t>buiten de cel </a:t>
            </a:r>
            <a:r>
              <a:rPr lang="nl-NL" sz="2000" dirty="0"/>
              <a:t>komen ook signalen die de </a:t>
            </a:r>
            <a:r>
              <a:rPr lang="nl-NL" sz="2000" dirty="0" err="1"/>
              <a:t>checkpoints</a:t>
            </a:r>
            <a:r>
              <a:rPr lang="nl-NL" sz="2000" dirty="0"/>
              <a:t> beïnvloeden. </a:t>
            </a:r>
          </a:p>
          <a:p>
            <a:pPr>
              <a:buNone/>
            </a:pPr>
            <a:endParaRPr lang="nl-NL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19</a:t>
            </a:fld>
            <a:endParaRPr lang="nl-NL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229AA-E022-4765-B338-E74EADDAA9F8}" type="slidenum">
              <a:rPr lang="nl-NL" smtClean="0"/>
              <a:pPr/>
              <a:t>2</a:t>
            </a:fld>
            <a:endParaRPr lang="nl-NL"/>
          </a:p>
        </p:txBody>
      </p:sp>
      <p:sp>
        <p:nvSpPr>
          <p:cNvPr id="5" name="TextBox 4"/>
          <p:cNvSpPr txBox="1"/>
          <p:nvPr/>
        </p:nvSpPr>
        <p:spPr>
          <a:xfrm>
            <a:off x="323529" y="1412776"/>
            <a:ext cx="813690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/>
              <a:t>Welke beschrijving van </a:t>
            </a:r>
            <a:r>
              <a:rPr lang="nl-NL" sz="2000" dirty="0" err="1"/>
              <a:t>kinetochoor</a:t>
            </a:r>
            <a:r>
              <a:rPr lang="nl-NL" sz="2000" dirty="0"/>
              <a:t> is het beste?</a:t>
            </a:r>
          </a:p>
          <a:p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Een structuur die bestaat uit eiwitten die binden aan het centromeer 	van een chromosoom en de spoeldraden</a:t>
            </a:r>
          </a:p>
          <a:p>
            <a:pPr>
              <a:tabLst>
                <a:tab pos="628650" algn="l"/>
              </a:tabLst>
            </a:pPr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Het gebied van een metafase chromosoom waar het DNA kan binden 	aan de spoeldraden</a:t>
            </a:r>
          </a:p>
          <a:p>
            <a:pPr>
              <a:tabLst>
                <a:tab pos="628650" algn="l"/>
              </a:tabLst>
            </a:pPr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De deeltjes die ontstaan tussen twee delende kernen en het metafase 	vlak vormen</a:t>
            </a:r>
          </a:p>
          <a:p>
            <a:pPr>
              <a:tabLst>
                <a:tab pos="628650" algn="l"/>
              </a:tabLst>
            </a:pPr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De ring van actinefilamenten die de klievingsgroef gaan vormen</a:t>
            </a:r>
          </a:p>
          <a:p>
            <a:pPr>
              <a:tabLst>
                <a:tab pos="628650" algn="l"/>
              </a:tabLst>
            </a:pPr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De eiwitten die de cel plaat vormen bij een delende plantencel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2132856"/>
            <a:ext cx="226368" cy="216024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457200" y="3140968"/>
            <a:ext cx="226368" cy="21602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457200" y="4041068"/>
            <a:ext cx="226368" cy="21602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457200" y="4833156"/>
            <a:ext cx="226368" cy="216024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Rectangle 9"/>
          <p:cNvSpPr/>
          <p:nvPr/>
        </p:nvSpPr>
        <p:spPr>
          <a:xfrm>
            <a:off x="457200" y="5438725"/>
            <a:ext cx="226368" cy="2160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890005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De cel cyclus klok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nl-NL" sz="2000" dirty="0"/>
              <a:t>De cel cyclus wordt met name bepaald door twee soorten eiwitten</a:t>
            </a:r>
          </a:p>
          <a:p>
            <a:pPr>
              <a:buNone/>
            </a:pPr>
            <a:endParaRPr lang="nl-NL" sz="2000" dirty="0"/>
          </a:p>
          <a:p>
            <a:pPr>
              <a:buFontTx/>
              <a:buChar char="-"/>
            </a:pPr>
            <a:r>
              <a:rPr lang="nl-NL" sz="2000" b="1" dirty="0"/>
              <a:t>Eiwit </a:t>
            </a:r>
            <a:r>
              <a:rPr lang="nl-NL" sz="2000" b="1" dirty="0" err="1"/>
              <a:t>kinases</a:t>
            </a:r>
            <a:r>
              <a:rPr lang="nl-NL" sz="2000" b="1" dirty="0"/>
              <a:t>		</a:t>
            </a:r>
            <a:r>
              <a:rPr lang="nl-NL" sz="2000" dirty="0"/>
              <a:t>activeren en inactiveren eiwitten </a:t>
            </a:r>
            <a:r>
              <a:rPr lang="nl-NL" sz="2000" dirty="0" err="1"/>
              <a:t>dmv</a:t>
            </a:r>
            <a:r>
              <a:rPr lang="nl-NL" sz="2000" dirty="0"/>
              <a:t> </a:t>
            </a:r>
            <a:r>
              <a:rPr lang="nl-NL" sz="2000" dirty="0" err="1"/>
              <a:t>fosforylatie</a:t>
            </a:r>
            <a:endParaRPr lang="nl-NL" sz="2000" b="1" dirty="0"/>
          </a:p>
          <a:p>
            <a:pPr>
              <a:buFontTx/>
              <a:buChar char="-"/>
            </a:pPr>
            <a:r>
              <a:rPr lang="nl-NL" sz="2000" b="1" dirty="0"/>
              <a:t>Cyclines		</a:t>
            </a:r>
            <a:r>
              <a:rPr lang="nl-NL" sz="2000" dirty="0"/>
              <a:t>zijn nodig om de </a:t>
            </a:r>
            <a:r>
              <a:rPr lang="nl-NL" sz="2000" dirty="0" err="1"/>
              <a:t>kinases</a:t>
            </a:r>
            <a:r>
              <a:rPr lang="nl-NL" sz="2000" dirty="0"/>
              <a:t> te activeren. </a:t>
            </a:r>
          </a:p>
          <a:p>
            <a:pPr>
              <a:buFontTx/>
              <a:buChar char="-"/>
            </a:pPr>
            <a:endParaRPr lang="nl-NL" sz="2000" dirty="0"/>
          </a:p>
          <a:p>
            <a:pPr>
              <a:buNone/>
            </a:pPr>
            <a:r>
              <a:rPr lang="nl-NL" sz="2000" dirty="0"/>
              <a:t>Deze eiwit </a:t>
            </a:r>
            <a:r>
              <a:rPr lang="nl-NL" sz="2000" dirty="0" err="1"/>
              <a:t>kinases</a:t>
            </a:r>
            <a:r>
              <a:rPr lang="nl-NL" sz="2000" dirty="0"/>
              <a:t> worden </a:t>
            </a:r>
            <a:r>
              <a:rPr lang="nl-NL" sz="2000" b="1" dirty="0" err="1"/>
              <a:t>cycline-afhankelijke</a:t>
            </a:r>
            <a:r>
              <a:rPr lang="nl-NL" sz="2000" b="1" dirty="0"/>
              <a:t> </a:t>
            </a:r>
            <a:r>
              <a:rPr lang="nl-NL" sz="2000" b="1" dirty="0" err="1"/>
              <a:t>kinases</a:t>
            </a:r>
            <a:r>
              <a:rPr lang="nl-NL" sz="2000" dirty="0"/>
              <a:t> (</a:t>
            </a:r>
            <a:r>
              <a:rPr lang="nl-NL" sz="2000" b="1" dirty="0" err="1"/>
              <a:t>Cdks</a:t>
            </a:r>
            <a:r>
              <a:rPr lang="nl-NL" sz="2000" dirty="0"/>
              <a:t>) genoemd. </a:t>
            </a:r>
          </a:p>
          <a:p>
            <a:pPr>
              <a:buNone/>
            </a:pPr>
            <a:endParaRPr lang="nl-NL" sz="2000" dirty="0"/>
          </a:p>
          <a:p>
            <a:pPr>
              <a:buNone/>
            </a:pPr>
            <a:endParaRPr lang="nl-NL" sz="2000" dirty="0"/>
          </a:p>
          <a:p>
            <a:pPr>
              <a:buNone/>
            </a:pPr>
            <a:endParaRPr lang="nl-NL" sz="2000" dirty="0"/>
          </a:p>
          <a:p>
            <a:pPr>
              <a:buNone/>
            </a:pPr>
            <a:endParaRPr lang="nl-NL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20</a:t>
            </a:fld>
            <a:endParaRPr lang="nl-NL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De cel cyclus klok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078" t="41281" r="12290"/>
          <a:stretch>
            <a:fillRect/>
          </a:stretch>
        </p:blipFill>
        <p:spPr bwMode="auto">
          <a:xfrm>
            <a:off x="179512" y="1700808"/>
            <a:ext cx="3960440" cy="327765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4355976" y="1700808"/>
            <a:ext cx="45365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</a:t>
            </a:r>
            <a:r>
              <a:rPr lang="nl-NL" b="1" dirty="0"/>
              <a:t>kinase</a:t>
            </a:r>
            <a:r>
              <a:rPr lang="nl-NL" dirty="0"/>
              <a:t> (=</a:t>
            </a:r>
            <a:r>
              <a:rPr lang="nl-NL" b="1" dirty="0" err="1"/>
              <a:t>CdK</a:t>
            </a:r>
            <a:r>
              <a:rPr lang="nl-NL" dirty="0"/>
              <a:t>) is continu aanwezig in de cel, maar is inactief zonder </a:t>
            </a:r>
            <a:r>
              <a:rPr lang="nl-NL" dirty="0" err="1"/>
              <a:t>cycline</a:t>
            </a:r>
            <a:r>
              <a:rPr lang="nl-NL" dirty="0"/>
              <a:t>. </a:t>
            </a:r>
          </a:p>
          <a:p>
            <a:endParaRPr lang="nl-NL" dirty="0"/>
          </a:p>
          <a:p>
            <a:r>
              <a:rPr lang="nl-NL" dirty="0"/>
              <a:t>Aan het eind van de </a:t>
            </a:r>
            <a:r>
              <a:rPr lang="nl-NL" dirty="0" err="1"/>
              <a:t>S-fase</a:t>
            </a:r>
            <a:r>
              <a:rPr lang="nl-NL" dirty="0"/>
              <a:t> wordt </a:t>
            </a:r>
            <a:r>
              <a:rPr lang="nl-NL" dirty="0" err="1"/>
              <a:t>cycline</a:t>
            </a:r>
            <a:r>
              <a:rPr lang="nl-NL" dirty="0"/>
              <a:t> gemaakt. Hierna </a:t>
            </a:r>
            <a:r>
              <a:rPr lang="nl-NL" b="1" dirty="0"/>
              <a:t>neemt de concentratie </a:t>
            </a:r>
            <a:r>
              <a:rPr lang="nl-NL" b="1" dirty="0" err="1"/>
              <a:t>cycline</a:t>
            </a:r>
            <a:r>
              <a:rPr lang="nl-NL" b="1" dirty="0"/>
              <a:t> gestaag toe</a:t>
            </a:r>
            <a:r>
              <a:rPr lang="nl-NL" dirty="0"/>
              <a:t>. </a:t>
            </a:r>
          </a:p>
          <a:p>
            <a:endParaRPr lang="nl-NL" dirty="0"/>
          </a:p>
          <a:p>
            <a:r>
              <a:rPr lang="nl-NL" dirty="0"/>
              <a:t>Het </a:t>
            </a:r>
            <a:r>
              <a:rPr lang="nl-NL" dirty="0" err="1"/>
              <a:t>cycline</a:t>
            </a:r>
            <a:r>
              <a:rPr lang="nl-NL" dirty="0"/>
              <a:t> bindt aan het </a:t>
            </a:r>
            <a:r>
              <a:rPr lang="nl-NL" dirty="0" err="1"/>
              <a:t>CdK</a:t>
            </a:r>
            <a:r>
              <a:rPr lang="nl-NL" dirty="0"/>
              <a:t>. </a:t>
            </a:r>
          </a:p>
          <a:p>
            <a:endParaRPr lang="nl-NL" dirty="0"/>
          </a:p>
          <a:p>
            <a:r>
              <a:rPr lang="nl-NL" dirty="0"/>
              <a:t>Het </a:t>
            </a:r>
            <a:r>
              <a:rPr lang="nl-NL" dirty="0" err="1"/>
              <a:t>CdK</a:t>
            </a:r>
            <a:r>
              <a:rPr lang="nl-NL" dirty="0"/>
              <a:t> + </a:t>
            </a:r>
            <a:r>
              <a:rPr lang="nl-NL" dirty="0" err="1"/>
              <a:t>cycline</a:t>
            </a:r>
            <a:r>
              <a:rPr lang="nl-NL" dirty="0"/>
              <a:t> heet </a:t>
            </a:r>
            <a:r>
              <a:rPr lang="nl-NL" b="1" dirty="0"/>
              <a:t>MPF </a:t>
            </a:r>
            <a:r>
              <a:rPr lang="nl-NL" dirty="0"/>
              <a:t>(</a:t>
            </a:r>
            <a:r>
              <a:rPr lang="nl-NL" dirty="0" err="1"/>
              <a:t>maturation-promoting</a:t>
            </a:r>
            <a:r>
              <a:rPr lang="nl-NL" dirty="0"/>
              <a:t> factor). Dit complex start de mitose.</a:t>
            </a:r>
          </a:p>
          <a:p>
            <a:endParaRPr lang="nl-NL" dirty="0"/>
          </a:p>
          <a:p>
            <a:r>
              <a:rPr lang="nl-NL" dirty="0"/>
              <a:t>Tijdens </a:t>
            </a:r>
            <a:r>
              <a:rPr lang="nl-NL" dirty="0" err="1"/>
              <a:t>anafase</a:t>
            </a:r>
            <a:r>
              <a:rPr lang="nl-NL" dirty="0"/>
              <a:t> veroorzaakt het MPF de afbraak van het </a:t>
            </a:r>
            <a:r>
              <a:rPr lang="nl-NL" dirty="0" err="1"/>
              <a:t>cycline</a:t>
            </a:r>
            <a:r>
              <a:rPr lang="nl-NL" dirty="0"/>
              <a:t>, waardoor het MPF weer afgebroken wordt.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21</a:t>
            </a:fld>
            <a:endParaRPr lang="nl-NL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De cel cyclus klok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1052736"/>
            <a:ext cx="4679603" cy="558190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5220073" y="1340768"/>
            <a:ext cx="374441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 </a:t>
            </a:r>
            <a:r>
              <a:rPr lang="nl-NL" dirty="0" err="1"/>
              <a:t>cyclineconcentratie</a:t>
            </a:r>
            <a:r>
              <a:rPr lang="nl-NL" dirty="0"/>
              <a:t> neemt tijdens de </a:t>
            </a:r>
            <a:r>
              <a:rPr lang="nl-NL" dirty="0" err="1"/>
              <a:t>S-fase</a:t>
            </a:r>
            <a:r>
              <a:rPr lang="nl-NL" dirty="0"/>
              <a:t> en G</a:t>
            </a:r>
            <a:r>
              <a:rPr lang="nl-NL" baseline="-25000" dirty="0"/>
              <a:t>2</a:t>
            </a:r>
            <a:r>
              <a:rPr lang="nl-NL" dirty="0"/>
              <a:t> toe.</a:t>
            </a:r>
          </a:p>
          <a:p>
            <a:endParaRPr lang="nl-NL" dirty="0"/>
          </a:p>
          <a:p>
            <a:r>
              <a:rPr lang="nl-NL" dirty="0"/>
              <a:t>Dit wordt opgevolgd door de vorming van MPF, dat zorgt voor de initiatie van de mitose. </a:t>
            </a:r>
          </a:p>
          <a:p>
            <a:endParaRPr lang="nl-NL" dirty="0"/>
          </a:p>
          <a:p>
            <a:r>
              <a:rPr lang="nl-NL" b="1" dirty="0"/>
              <a:t>MPF </a:t>
            </a:r>
            <a:r>
              <a:rPr lang="nl-NL" b="1" dirty="0" err="1"/>
              <a:t>fosforyleert</a:t>
            </a:r>
            <a:r>
              <a:rPr lang="nl-NL" b="1" dirty="0"/>
              <a:t> eiwitten en </a:t>
            </a:r>
            <a:r>
              <a:rPr lang="nl-NL" b="1" dirty="0" err="1"/>
              <a:t>kinases</a:t>
            </a:r>
            <a:r>
              <a:rPr lang="nl-NL" b="1" dirty="0"/>
              <a:t>, om delingseiwitten te activeren</a:t>
            </a:r>
            <a:r>
              <a:rPr lang="nl-NL" dirty="0"/>
              <a:t>. </a:t>
            </a:r>
          </a:p>
          <a:p>
            <a:endParaRPr lang="nl-NL" dirty="0"/>
          </a:p>
          <a:p>
            <a:r>
              <a:rPr lang="nl-NL" dirty="0"/>
              <a:t>Vervolgens wordt de </a:t>
            </a:r>
            <a:r>
              <a:rPr lang="nl-NL" dirty="0" err="1"/>
              <a:t>cycline</a:t>
            </a:r>
            <a:r>
              <a:rPr lang="nl-NL" dirty="0"/>
              <a:t> afgebroken, waarna ook het MPF inactief wordt.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22</a:t>
            </a:fld>
            <a:endParaRPr lang="nl-NL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 err="1"/>
              <a:t>Checkpoints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nl-NL" sz="2000" dirty="0"/>
              <a:t>Ook het G</a:t>
            </a:r>
            <a:r>
              <a:rPr lang="nl-NL" sz="2000" baseline="-25000" dirty="0"/>
              <a:t>1</a:t>
            </a:r>
            <a:r>
              <a:rPr lang="nl-NL" sz="2000" dirty="0"/>
              <a:t> </a:t>
            </a:r>
            <a:r>
              <a:rPr lang="nl-NL" sz="2000" dirty="0" err="1"/>
              <a:t>checkpoint</a:t>
            </a:r>
            <a:r>
              <a:rPr lang="nl-NL" sz="2000" dirty="0"/>
              <a:t> wordt door zulke </a:t>
            </a:r>
            <a:r>
              <a:rPr lang="nl-NL" sz="2000" dirty="0" err="1"/>
              <a:t>cycline-Cdk</a:t>
            </a:r>
            <a:r>
              <a:rPr lang="nl-NL" sz="2000" dirty="0"/>
              <a:t> eiwit complexen gecontroleerd. </a:t>
            </a:r>
          </a:p>
          <a:p>
            <a:pPr>
              <a:buNone/>
            </a:pPr>
            <a:endParaRPr lang="nl-NL" sz="2000" dirty="0"/>
          </a:p>
          <a:p>
            <a:pPr>
              <a:buNone/>
            </a:pPr>
            <a:r>
              <a:rPr lang="nl-NL" sz="2000" dirty="0"/>
              <a:t>Dierlijke cellen hebben </a:t>
            </a:r>
            <a:r>
              <a:rPr lang="nl-NL" sz="2000" b="1" dirty="0"/>
              <a:t>minstens 3 verschillende </a:t>
            </a:r>
            <a:r>
              <a:rPr lang="nl-NL" sz="2000" b="1" dirty="0" err="1"/>
              <a:t>Cdk</a:t>
            </a:r>
            <a:r>
              <a:rPr lang="nl-NL" sz="2000" b="1" dirty="0"/>
              <a:t> eiwitten </a:t>
            </a:r>
            <a:r>
              <a:rPr lang="nl-NL" sz="2000" dirty="0"/>
              <a:t>en </a:t>
            </a:r>
            <a:r>
              <a:rPr lang="nl-NL" sz="2000" b="1" dirty="0"/>
              <a:t>3 verschillende cyclines</a:t>
            </a:r>
            <a:r>
              <a:rPr lang="nl-NL" sz="2000" dirty="0"/>
              <a:t> die het G</a:t>
            </a:r>
            <a:r>
              <a:rPr lang="nl-NL" sz="2000" baseline="-25000" dirty="0"/>
              <a:t>1</a:t>
            </a:r>
            <a:r>
              <a:rPr lang="nl-NL" sz="2000" dirty="0"/>
              <a:t> </a:t>
            </a:r>
            <a:r>
              <a:rPr lang="nl-NL" sz="2000" dirty="0" err="1"/>
              <a:t>checkpoint</a:t>
            </a:r>
            <a:r>
              <a:rPr lang="nl-NL" sz="2000" dirty="0"/>
              <a:t> reguleren.</a:t>
            </a:r>
          </a:p>
          <a:p>
            <a:pPr>
              <a:buNone/>
            </a:pPr>
            <a:endParaRPr lang="nl-NL" sz="2000" dirty="0"/>
          </a:p>
          <a:p>
            <a:pPr>
              <a:buNone/>
            </a:pPr>
            <a:r>
              <a:rPr lang="nl-NL" sz="2000" dirty="0"/>
              <a:t>- Reactie op </a:t>
            </a:r>
            <a:r>
              <a:rPr lang="nl-NL" sz="2000" b="1" dirty="0"/>
              <a:t>interne signalen</a:t>
            </a:r>
          </a:p>
          <a:p>
            <a:pPr>
              <a:buNone/>
            </a:pPr>
            <a:r>
              <a:rPr lang="nl-NL" sz="2000" dirty="0"/>
              <a:t>Voorbeeld: de </a:t>
            </a:r>
            <a:r>
              <a:rPr lang="nl-NL" sz="2000" dirty="0" err="1"/>
              <a:t>anafase</a:t>
            </a:r>
            <a:r>
              <a:rPr lang="nl-NL" sz="2000" dirty="0"/>
              <a:t> begint niet zolang niet alle </a:t>
            </a:r>
            <a:r>
              <a:rPr lang="nl-NL" sz="2000" dirty="0" err="1"/>
              <a:t>kinetochoren</a:t>
            </a:r>
            <a:r>
              <a:rPr lang="nl-NL" sz="2000" dirty="0"/>
              <a:t> aan </a:t>
            </a:r>
            <a:r>
              <a:rPr lang="nl-NL" sz="2000" dirty="0" err="1"/>
              <a:t>microtubuli</a:t>
            </a:r>
            <a:r>
              <a:rPr lang="nl-NL" sz="2000" dirty="0"/>
              <a:t> verbonden zijn.  </a:t>
            </a:r>
          </a:p>
          <a:p>
            <a:pPr>
              <a:buNone/>
            </a:pPr>
            <a:r>
              <a:rPr lang="nl-NL" sz="2000" dirty="0"/>
              <a:t>Pas wanneer dat proces klaar is wordt het enzym </a:t>
            </a:r>
            <a:r>
              <a:rPr lang="nl-NL" sz="2000" b="1" dirty="0" err="1"/>
              <a:t>separase</a:t>
            </a:r>
            <a:r>
              <a:rPr lang="nl-NL" sz="2000" dirty="0"/>
              <a:t> geactiveerd, dat de </a:t>
            </a:r>
            <a:r>
              <a:rPr lang="nl-NL" sz="2000" dirty="0" err="1"/>
              <a:t>zusterchromatiden</a:t>
            </a:r>
            <a:r>
              <a:rPr lang="nl-NL" sz="2000" dirty="0"/>
              <a:t> van elkaar scheidt. </a:t>
            </a:r>
          </a:p>
          <a:p>
            <a:pPr>
              <a:buNone/>
            </a:pPr>
            <a:endParaRPr lang="nl-NL" sz="2000" dirty="0"/>
          </a:p>
          <a:p>
            <a:pPr>
              <a:buNone/>
            </a:pPr>
            <a:endParaRPr lang="nl-NL" sz="2000" dirty="0"/>
          </a:p>
          <a:p>
            <a:pPr>
              <a:buNone/>
            </a:pPr>
            <a:endParaRPr lang="nl-NL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23</a:t>
            </a:fld>
            <a:endParaRPr lang="nl-NL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 err="1"/>
              <a:t>Checkpoints</a:t>
            </a:r>
            <a:endParaRPr lang="nl-NL" dirty="0"/>
          </a:p>
        </p:txBody>
      </p:sp>
      <p:sp>
        <p:nvSpPr>
          <p:cNvPr id="5" name="TextBox 4"/>
          <p:cNvSpPr txBox="1"/>
          <p:nvPr/>
        </p:nvSpPr>
        <p:spPr>
          <a:xfrm>
            <a:off x="179512" y="1412776"/>
            <a:ext cx="86409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/>
              <a:t>Naast interne signalen zijn er ook veel </a:t>
            </a:r>
            <a:r>
              <a:rPr lang="nl-NL" sz="2000" b="1" dirty="0"/>
              <a:t>externe signalen</a:t>
            </a:r>
            <a:endParaRPr lang="nl-NL" sz="2000" dirty="0"/>
          </a:p>
          <a:p>
            <a:endParaRPr lang="nl-NL" sz="2000" dirty="0"/>
          </a:p>
          <a:p>
            <a:r>
              <a:rPr lang="nl-NL" sz="2000" dirty="0"/>
              <a:t>	- chemisch: </a:t>
            </a:r>
            <a:r>
              <a:rPr lang="nl-NL" sz="2000" b="1" dirty="0"/>
              <a:t>groeifactoren</a:t>
            </a:r>
            <a:r>
              <a:rPr lang="nl-NL" sz="2000" dirty="0"/>
              <a:t> en </a:t>
            </a:r>
            <a:r>
              <a:rPr lang="nl-NL" sz="2000" b="1" dirty="0"/>
              <a:t>voedingsstoffen</a:t>
            </a:r>
            <a:r>
              <a:rPr lang="nl-NL" sz="2000" dirty="0"/>
              <a:t> die nodig zijn voor groei</a:t>
            </a:r>
          </a:p>
          <a:p>
            <a:endParaRPr lang="nl-NL" sz="2000" dirty="0"/>
          </a:p>
          <a:p>
            <a:r>
              <a:rPr lang="nl-NL" sz="2000" dirty="0"/>
              <a:t>		</a:t>
            </a:r>
            <a:r>
              <a:rPr lang="nl-NL" sz="2000" b="1" dirty="0"/>
              <a:t>Groeifactoren</a:t>
            </a:r>
            <a:r>
              <a:rPr lang="nl-NL" sz="2000" dirty="0"/>
              <a:t> zijn stoffen die door bepaalde cellen 				uitgescheiden worden en stimuleren de deling van andere 			cellen. </a:t>
            </a:r>
          </a:p>
          <a:p>
            <a:endParaRPr lang="nl-NL" sz="2000" dirty="0"/>
          </a:p>
          <a:p>
            <a:r>
              <a:rPr lang="nl-NL" sz="2000" dirty="0"/>
              <a:t>		Verschillende celtypen reageren verschillend op verschillende 			groeifactoren. 	</a:t>
            </a:r>
          </a:p>
          <a:p>
            <a:endParaRPr lang="nl-NL" sz="2000" dirty="0"/>
          </a:p>
          <a:p>
            <a:endParaRPr lang="nl-NL" sz="2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24</a:t>
            </a:fld>
            <a:endParaRPr lang="nl-NL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13" y="240515"/>
            <a:ext cx="8650974" cy="63769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84168" y="332656"/>
            <a:ext cx="26642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PDGF = </a:t>
            </a:r>
            <a:r>
              <a:rPr lang="nl-NL" dirty="0" err="1"/>
              <a:t>platelet</a:t>
            </a:r>
            <a:r>
              <a:rPr lang="nl-NL" dirty="0"/>
              <a:t> </a:t>
            </a:r>
            <a:r>
              <a:rPr lang="nl-NL" dirty="0" err="1"/>
              <a:t>derived</a:t>
            </a:r>
            <a:r>
              <a:rPr lang="nl-NL" dirty="0"/>
              <a:t> </a:t>
            </a:r>
            <a:r>
              <a:rPr lang="nl-NL" dirty="0" err="1"/>
              <a:t>growth</a:t>
            </a:r>
            <a:r>
              <a:rPr lang="nl-NL" dirty="0"/>
              <a:t> factor</a:t>
            </a:r>
          </a:p>
          <a:p>
            <a:endParaRPr lang="nl-NL" dirty="0"/>
          </a:p>
          <a:p>
            <a:r>
              <a:rPr lang="nl-NL" b="1" dirty="0"/>
              <a:t>Fibroblasten</a:t>
            </a:r>
            <a:r>
              <a:rPr lang="nl-NL" dirty="0"/>
              <a:t> hebben op hun membraan een receptor zitten voor PDGF. </a:t>
            </a:r>
            <a:endParaRPr lang="nl-NL" b="1" dirty="0"/>
          </a:p>
          <a:p>
            <a:endParaRPr lang="nl-NL" b="1" dirty="0"/>
          </a:p>
          <a:p>
            <a:endParaRPr lang="nl-NL" b="1" dirty="0"/>
          </a:p>
          <a:p>
            <a:r>
              <a:rPr lang="nl-NL" dirty="0"/>
              <a:t>Wanneer PDGF bindt aan deze receptor, leidt dit tot passage van het </a:t>
            </a:r>
            <a:r>
              <a:rPr lang="nl-NL" b="1" dirty="0"/>
              <a:t>G</a:t>
            </a:r>
            <a:r>
              <a:rPr lang="nl-NL" b="1" baseline="-25000" dirty="0"/>
              <a:t>1 </a:t>
            </a:r>
            <a:r>
              <a:rPr lang="nl-NL" b="1" dirty="0"/>
              <a:t>checkpoint</a:t>
            </a:r>
            <a:r>
              <a:rPr lang="nl-NL" dirty="0"/>
              <a:t>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25</a:t>
            </a:fld>
            <a:endParaRPr lang="nl-NL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Celcyclus controle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59532" y="1700808"/>
            <a:ext cx="84249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b="1" dirty="0"/>
              <a:t>Dichtheidsafhankelijke remming</a:t>
            </a:r>
            <a:r>
              <a:rPr lang="nl-NL" sz="2000" dirty="0"/>
              <a:t>: de concentratie cellen in de omgeving heeft invloed op de celdeling</a:t>
            </a:r>
          </a:p>
          <a:p>
            <a:endParaRPr lang="nl-NL" sz="2000" dirty="0"/>
          </a:p>
          <a:p>
            <a:endParaRPr lang="nl-NL" sz="2000" b="1" dirty="0"/>
          </a:p>
          <a:p>
            <a:r>
              <a:rPr lang="nl-NL" sz="2000" b="1" dirty="0"/>
              <a:t>Hechtingsafhankelijke remming</a:t>
            </a:r>
            <a:r>
              <a:rPr lang="nl-NL" sz="2000" dirty="0"/>
              <a:t>: de meeste dierlijke celtypen moeten hechten aan een oppervlak om te kunnen delen. </a:t>
            </a:r>
          </a:p>
          <a:p>
            <a:r>
              <a:rPr lang="nl-NL" sz="2000" dirty="0"/>
              <a:t>	</a:t>
            </a:r>
          </a:p>
          <a:p>
            <a:r>
              <a:rPr lang="nl-NL" sz="2000" dirty="0"/>
              <a:t>	oppervlakken:	bijv. extracellulaire matrix, weefsel of de wand van 				een kweekfles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26</a:t>
            </a:fld>
            <a:endParaRPr lang="nl-NL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628800"/>
            <a:ext cx="7694692" cy="45365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Dichtheidsafhankelijke remming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91764" y="1340768"/>
            <a:ext cx="37007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Veel hechtende cellen groeien totdat er </a:t>
            </a:r>
            <a:r>
              <a:rPr lang="nl-NL" b="1" dirty="0"/>
              <a:t>precies één laag cellen</a:t>
            </a:r>
            <a:r>
              <a:rPr lang="nl-NL" dirty="0"/>
              <a:t> is. Daarna stoppen ze met groeien. </a:t>
            </a:r>
          </a:p>
          <a:p>
            <a:endParaRPr lang="nl-NL" dirty="0"/>
          </a:p>
          <a:p>
            <a:r>
              <a:rPr lang="nl-NL" dirty="0"/>
              <a:t>Wanneer cellen verwijderd worden, gaan de omliggende cellen weer delen om het gat op te vullen. </a:t>
            </a:r>
          </a:p>
          <a:p>
            <a:endParaRPr lang="nl-NL" dirty="0"/>
          </a:p>
          <a:p>
            <a:r>
              <a:rPr lang="nl-NL" dirty="0"/>
              <a:t>Kankercellen hebben deze </a:t>
            </a:r>
            <a:r>
              <a:rPr lang="nl-NL" b="1" dirty="0"/>
              <a:t>dichtheidsafhankelijke remming </a:t>
            </a:r>
            <a:r>
              <a:rPr lang="nl-NL" dirty="0"/>
              <a:t>niet.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27</a:t>
            </a:fld>
            <a:endParaRPr lang="nl-NL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Kankercellen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31540" y="1412776"/>
            <a:ext cx="828092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b="1" dirty="0"/>
              <a:t>Kankercellen </a:t>
            </a:r>
            <a:r>
              <a:rPr lang="nl-NL" sz="2000" dirty="0"/>
              <a:t>delen overmatig vaak en stoppen niet met groeien wanneer groeifactoren op raken (kunnen </a:t>
            </a:r>
            <a:r>
              <a:rPr lang="nl-NL" sz="2000"/>
              <a:t>oneindig doordelen</a:t>
            </a:r>
            <a:r>
              <a:rPr lang="nl-NL" sz="2000" dirty="0"/>
              <a:t>, normale cellen delen maar 20-50 keer)</a:t>
            </a:r>
          </a:p>
          <a:p>
            <a:endParaRPr lang="nl-NL" sz="2000" b="1" dirty="0"/>
          </a:p>
          <a:p>
            <a:r>
              <a:rPr lang="nl-NL" sz="2000" dirty="0"/>
              <a:t>Mogelijke oorzaken	- zelf aanmaken van groeifactoren</a:t>
            </a:r>
          </a:p>
          <a:p>
            <a:r>
              <a:rPr lang="nl-NL" sz="2000" dirty="0"/>
              <a:t>			- abnormale celcontrole systemen</a:t>
            </a:r>
          </a:p>
          <a:p>
            <a:endParaRPr lang="nl-NL" sz="2000" dirty="0"/>
          </a:p>
          <a:p>
            <a:r>
              <a:rPr lang="nl-NL" sz="2000" dirty="0"/>
              <a:t>Kankercellen	- stoppen vaak op andere punten tijdens de celcyclus met 			groeien	</a:t>
            </a:r>
          </a:p>
          <a:p>
            <a:r>
              <a:rPr lang="nl-NL" sz="2000" dirty="0"/>
              <a:t>		- kunnen in kweek </a:t>
            </a:r>
            <a:r>
              <a:rPr lang="nl-NL" sz="2000" b="1" dirty="0"/>
              <a:t>oneindig delen </a:t>
            </a:r>
            <a:r>
              <a:rPr lang="nl-NL" sz="2000" dirty="0"/>
              <a:t>zolang er voldoende 			voedsel is (onsterfelijk)	</a:t>
            </a:r>
          </a:p>
          <a:p>
            <a:r>
              <a:rPr lang="nl-NL" sz="2000" dirty="0"/>
              <a:t>		- kankercellen gaan </a:t>
            </a:r>
            <a:r>
              <a:rPr lang="nl-NL" sz="2000" b="1" dirty="0"/>
              <a:t>niet in </a:t>
            </a:r>
            <a:r>
              <a:rPr lang="nl-NL" sz="2000" b="1" dirty="0" err="1"/>
              <a:t>apoptose</a:t>
            </a:r>
            <a:r>
              <a:rPr lang="nl-NL" sz="2000" b="1" dirty="0"/>
              <a:t> </a:t>
            </a:r>
            <a:r>
              <a:rPr lang="nl-NL" sz="2000" dirty="0"/>
              <a:t>wanneer er een 			onherstelbare fout is ontstaan 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28</a:t>
            </a:fld>
            <a:endParaRPr lang="nl-NL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Ontstaan van kankercellen</a:t>
            </a:r>
          </a:p>
        </p:txBody>
      </p:sp>
      <p:sp>
        <p:nvSpPr>
          <p:cNvPr id="3" name="Rectangle 2"/>
          <p:cNvSpPr/>
          <p:nvPr/>
        </p:nvSpPr>
        <p:spPr>
          <a:xfrm>
            <a:off x="395536" y="1475492"/>
            <a:ext cx="835292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000" dirty="0"/>
              <a:t>De overgang van een gewone cel naar een kankercel heet </a:t>
            </a:r>
            <a:r>
              <a:rPr lang="nl-NL" sz="2000" b="1" dirty="0"/>
              <a:t>transformatie</a:t>
            </a:r>
            <a:r>
              <a:rPr lang="nl-NL" sz="2000" dirty="0"/>
              <a:t>.</a:t>
            </a:r>
          </a:p>
          <a:p>
            <a:endParaRPr lang="nl-NL" sz="2000" dirty="0"/>
          </a:p>
          <a:p>
            <a:r>
              <a:rPr lang="nl-NL" sz="2000" dirty="0"/>
              <a:t>Na transformatie wordt zo’n kankercel vaak herkend en vernietigd door het </a:t>
            </a:r>
            <a:r>
              <a:rPr lang="nl-NL" sz="2000" b="1" dirty="0"/>
              <a:t>immuunsysteem</a:t>
            </a:r>
            <a:r>
              <a:rPr lang="nl-NL" sz="2000" dirty="0"/>
              <a:t>. </a:t>
            </a:r>
          </a:p>
          <a:p>
            <a:endParaRPr lang="nl-NL" sz="2000" dirty="0"/>
          </a:p>
          <a:p>
            <a:r>
              <a:rPr lang="nl-NL" sz="2000" dirty="0"/>
              <a:t>Wanneer de kankercel hieraan </a:t>
            </a:r>
            <a:r>
              <a:rPr lang="nl-NL" sz="2000" b="1" dirty="0"/>
              <a:t>ontsnapt</a:t>
            </a:r>
            <a:r>
              <a:rPr lang="nl-NL" sz="2000" dirty="0"/>
              <a:t>, kan de cel </a:t>
            </a:r>
            <a:r>
              <a:rPr lang="nl-NL" sz="2000" b="1" dirty="0"/>
              <a:t>prolifereren</a:t>
            </a:r>
            <a:r>
              <a:rPr lang="nl-NL" sz="2000" dirty="0"/>
              <a:t> en een </a:t>
            </a:r>
            <a:r>
              <a:rPr lang="nl-NL" sz="2000" b="1" dirty="0"/>
              <a:t>tumor</a:t>
            </a:r>
            <a:r>
              <a:rPr lang="nl-NL" sz="2000" dirty="0"/>
              <a:t> vormen. </a:t>
            </a:r>
          </a:p>
          <a:p>
            <a:endParaRPr lang="nl-NL" sz="2000" dirty="0"/>
          </a:p>
          <a:p>
            <a:endParaRPr lang="nl-NL" sz="2000" dirty="0"/>
          </a:p>
          <a:p>
            <a:endParaRPr lang="nl-NL" sz="2000" dirty="0"/>
          </a:p>
          <a:p>
            <a:endParaRPr lang="nl-NL" sz="2000" dirty="0"/>
          </a:p>
          <a:p>
            <a:r>
              <a:rPr lang="nl-NL" sz="2000" b="1" dirty="0"/>
              <a:t>Goedaardige tumor</a:t>
            </a:r>
            <a:r>
              <a:rPr lang="nl-NL" sz="2000" dirty="0"/>
              <a:t>: 	blijft op één plek</a:t>
            </a:r>
          </a:p>
          <a:p>
            <a:r>
              <a:rPr lang="nl-NL" sz="2000" dirty="0"/>
              <a:t>			kan wel druk uitoefenen op omliggende weefsels</a:t>
            </a:r>
          </a:p>
          <a:p>
            <a:endParaRPr lang="nl-NL" sz="2000" b="1" dirty="0"/>
          </a:p>
          <a:p>
            <a:endParaRPr lang="nl-NL" sz="20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29</a:t>
            </a:fld>
            <a:endParaRPr lang="nl-NL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229AA-E022-4765-B338-E74EADDAA9F8}" type="slidenum">
              <a:rPr lang="nl-NL" smtClean="0"/>
              <a:pPr/>
              <a:t>3</a:t>
            </a:fld>
            <a:endParaRPr lang="nl-NL"/>
          </a:p>
        </p:txBody>
      </p:sp>
      <p:sp>
        <p:nvSpPr>
          <p:cNvPr id="5" name="TextBox 4"/>
          <p:cNvSpPr txBox="1"/>
          <p:nvPr/>
        </p:nvSpPr>
        <p:spPr>
          <a:xfrm>
            <a:off x="323529" y="1412776"/>
            <a:ext cx="813690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/>
              <a:t>Welke beschrijving van </a:t>
            </a:r>
            <a:r>
              <a:rPr lang="nl-NL" sz="2000" dirty="0" err="1"/>
              <a:t>kinetochoor</a:t>
            </a:r>
            <a:r>
              <a:rPr lang="nl-NL" sz="2000" dirty="0"/>
              <a:t> is het beste?</a:t>
            </a:r>
          </a:p>
          <a:p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Een structuur die bestaat uit eiwitten die binden aan het centromeer 	van een chromosoom en de spoeldraden</a:t>
            </a:r>
          </a:p>
          <a:p>
            <a:pPr>
              <a:tabLst>
                <a:tab pos="628650" algn="l"/>
              </a:tabLst>
            </a:pPr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Het gebied van een metafase chromosoom waar het DNA kan binden 	aan de spoeldraden</a:t>
            </a:r>
          </a:p>
          <a:p>
            <a:pPr>
              <a:tabLst>
                <a:tab pos="628650" algn="l"/>
              </a:tabLst>
            </a:pPr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De deeltjes die ontstaan tussen twee delende kernen en het metafase 	vlak vormen</a:t>
            </a:r>
          </a:p>
          <a:p>
            <a:pPr>
              <a:tabLst>
                <a:tab pos="628650" algn="l"/>
              </a:tabLst>
            </a:pPr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De ring van actinefilamenten die de klievingsgroef gaan vormen</a:t>
            </a:r>
          </a:p>
          <a:p>
            <a:pPr>
              <a:tabLst>
                <a:tab pos="628650" algn="l"/>
              </a:tabLst>
            </a:pPr>
            <a:endParaRPr lang="nl-NL" sz="2000" dirty="0"/>
          </a:p>
          <a:p>
            <a:pPr>
              <a:tabLst>
                <a:tab pos="628650" algn="l"/>
              </a:tabLst>
            </a:pPr>
            <a:r>
              <a:rPr lang="nl-NL" sz="2000" dirty="0"/>
              <a:t>	De eiwitten die de cel plaat vormen bij een delende plantencel</a:t>
            </a:r>
          </a:p>
        </p:txBody>
      </p:sp>
      <p:sp>
        <p:nvSpPr>
          <p:cNvPr id="6" name="Rectangle 5"/>
          <p:cNvSpPr/>
          <p:nvPr/>
        </p:nvSpPr>
        <p:spPr>
          <a:xfrm>
            <a:off x="457200" y="2132856"/>
            <a:ext cx="226368" cy="216024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457200" y="3140968"/>
            <a:ext cx="226368" cy="21602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Rectangle 7"/>
          <p:cNvSpPr/>
          <p:nvPr/>
        </p:nvSpPr>
        <p:spPr>
          <a:xfrm>
            <a:off x="457200" y="4041068"/>
            <a:ext cx="226368" cy="21602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457200" y="4833156"/>
            <a:ext cx="226368" cy="216024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Rectangle 9"/>
          <p:cNvSpPr/>
          <p:nvPr/>
        </p:nvSpPr>
        <p:spPr>
          <a:xfrm>
            <a:off x="457200" y="5438725"/>
            <a:ext cx="226368" cy="2160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Oval 3"/>
          <p:cNvSpPr/>
          <p:nvPr/>
        </p:nvSpPr>
        <p:spPr>
          <a:xfrm>
            <a:off x="251520" y="2924944"/>
            <a:ext cx="648072" cy="720080"/>
          </a:xfrm>
          <a:prstGeom prst="ellipse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384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Ontstaan van kankercellen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376342"/>
            <a:ext cx="8064896" cy="450093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30</a:t>
            </a:fld>
            <a:endParaRPr lang="nl-NL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Kwaadaardige tumoren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7544" y="1628800"/>
            <a:ext cx="84345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b="1" dirty="0"/>
              <a:t>Kwaadaardige tumoren</a:t>
            </a:r>
            <a:r>
              <a:rPr lang="nl-NL" sz="2000" dirty="0"/>
              <a:t>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nl-NL" sz="2000" dirty="0"/>
              <a:t>bevatten soms ongewone aantallen chromosomen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			metabolisme kan verstoord zijn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			kunnen los komen van matrix en zich verplaatsen 					(</a:t>
            </a:r>
            <a:r>
              <a:rPr lang="nl-NL" sz="2000" b="1" dirty="0"/>
              <a:t>uitzaaien </a:t>
            </a:r>
            <a:r>
              <a:rPr lang="nl-NL" sz="2000" dirty="0"/>
              <a:t>of </a:t>
            </a:r>
            <a:r>
              <a:rPr lang="nl-NL" sz="2000" b="1" dirty="0"/>
              <a:t>metastases</a:t>
            </a:r>
            <a:r>
              <a:rPr lang="nl-NL" sz="20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000" dirty="0"/>
              <a:t>			kunnen andere weefsels binnendringen</a:t>
            </a:r>
          </a:p>
          <a:p>
            <a:endParaRPr lang="nl-NL" sz="2000" dirty="0"/>
          </a:p>
          <a:p>
            <a:endParaRPr lang="nl-NL" sz="2000" dirty="0"/>
          </a:p>
          <a:p>
            <a:r>
              <a:rPr lang="nl-NL" sz="2000" dirty="0"/>
              <a:t>Therapie: 	operatie</a:t>
            </a:r>
          </a:p>
          <a:p>
            <a:r>
              <a:rPr lang="nl-NL" sz="2000" dirty="0"/>
              <a:t>		bestraling om het DNA te beschadigen</a:t>
            </a:r>
          </a:p>
          <a:p>
            <a:r>
              <a:rPr lang="nl-NL" sz="2000" dirty="0"/>
              <a:t>		chemotherapie om delende cellen te doden</a:t>
            </a:r>
          </a:p>
          <a:p>
            <a:r>
              <a:rPr lang="nl-NL" sz="2000" dirty="0"/>
              <a:t>		</a:t>
            </a:r>
          </a:p>
          <a:p>
            <a:endParaRPr lang="nl-NL" sz="2000" dirty="0"/>
          </a:p>
          <a:p>
            <a:r>
              <a:rPr lang="nl-NL" sz="2000" dirty="0"/>
              <a:t>		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31</a:t>
            </a:fld>
            <a:endParaRPr lang="nl-NL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4. </a:t>
            </a:r>
            <a:r>
              <a:rPr lang="nl-NL" sz="2400" dirty="0" err="1"/>
              <a:t>Cycline</a:t>
            </a:r>
            <a:r>
              <a:rPr lang="nl-NL" sz="2400" dirty="0"/>
              <a:t> heeft de laagste concentratie van de hele celcyclus tijdens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interfase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861048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293519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25990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158461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599454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85409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4. </a:t>
            </a:r>
            <a:r>
              <a:rPr lang="nl-NL" sz="2400" dirty="0" err="1"/>
              <a:t>Cycline</a:t>
            </a:r>
            <a:r>
              <a:rPr lang="nl-NL" sz="2400" dirty="0"/>
              <a:t> heeft de laagste concentratie van de hele celcyclus tijdens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interfase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861048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293519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25990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158461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599454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33</a:t>
            </a:fld>
            <a:endParaRPr lang="nl-NL"/>
          </a:p>
        </p:txBody>
      </p:sp>
      <p:sp>
        <p:nvSpPr>
          <p:cNvPr id="11" name="Oval 10"/>
          <p:cNvSpPr/>
          <p:nvPr/>
        </p:nvSpPr>
        <p:spPr>
          <a:xfrm>
            <a:off x="783221" y="5419020"/>
            <a:ext cx="648072" cy="720080"/>
          </a:xfrm>
          <a:prstGeom prst="ellipse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02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5. MPF is meetbaar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Tijdens alle fasen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61622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5. MPF is meetbaar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Tijdens alle fasen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35</a:t>
            </a:fld>
            <a:endParaRPr lang="nl-NL"/>
          </a:p>
        </p:txBody>
      </p:sp>
      <p:sp>
        <p:nvSpPr>
          <p:cNvPr id="11" name="Oval 10"/>
          <p:cNvSpPr/>
          <p:nvPr/>
        </p:nvSpPr>
        <p:spPr>
          <a:xfrm>
            <a:off x="783221" y="4921191"/>
            <a:ext cx="648072" cy="720080"/>
          </a:xfrm>
          <a:prstGeom prst="ellipse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735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6. Het ‘point of no return’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 Tijdens alle fasen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66860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6. Het ‘point of no return’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 Tijdens alle fasen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37</a:t>
            </a:fld>
            <a:endParaRPr lang="nl-NL"/>
          </a:p>
        </p:txBody>
      </p:sp>
      <p:sp>
        <p:nvSpPr>
          <p:cNvPr id="11" name="Oval 10"/>
          <p:cNvSpPr/>
          <p:nvPr/>
        </p:nvSpPr>
        <p:spPr>
          <a:xfrm>
            <a:off x="783221" y="4113085"/>
            <a:ext cx="648072" cy="720080"/>
          </a:xfrm>
          <a:prstGeom prst="ellipse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367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7. Het </a:t>
            </a:r>
            <a:r>
              <a:rPr lang="nl-NL" sz="2400" dirty="0" err="1"/>
              <a:t>Cdk</a:t>
            </a:r>
            <a:r>
              <a:rPr lang="nl-NL" sz="2400" dirty="0"/>
              <a:t> is aanwezig in de cel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 Tijdens alle fasen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95842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7. Het </a:t>
            </a:r>
            <a:r>
              <a:rPr lang="nl-NL" sz="2400" dirty="0" err="1"/>
              <a:t>Cdk</a:t>
            </a:r>
            <a:r>
              <a:rPr lang="nl-NL" sz="2400" dirty="0"/>
              <a:t> is aanwezig in de cel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 Tijdens alle fasen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39</a:t>
            </a:fld>
            <a:endParaRPr lang="nl-NL"/>
          </a:p>
        </p:txBody>
      </p:sp>
      <p:sp>
        <p:nvSpPr>
          <p:cNvPr id="11" name="Oval 10"/>
          <p:cNvSpPr/>
          <p:nvPr/>
        </p:nvSpPr>
        <p:spPr>
          <a:xfrm>
            <a:off x="783221" y="5419020"/>
            <a:ext cx="648072" cy="720080"/>
          </a:xfrm>
          <a:prstGeom prst="ellipse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70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</a:t>
            </a:r>
            <a:r>
              <a:rPr lang="nl-NL" sz="2400" u="sng" dirty="0"/>
              <a:t>het beste</a:t>
            </a:r>
            <a:r>
              <a:rPr lang="nl-NL" sz="2400" dirty="0"/>
              <a:t>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1. De hoeveelheid DNA in de cel wordt verdubbeld.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interfase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4</a:t>
            </a:fld>
            <a:endParaRPr lang="nl-NL"/>
          </a:p>
        </p:txBody>
      </p:sp>
      <p:sp>
        <p:nvSpPr>
          <p:cNvPr id="11" name="Oval 10"/>
          <p:cNvSpPr/>
          <p:nvPr/>
        </p:nvSpPr>
        <p:spPr>
          <a:xfrm>
            <a:off x="783221" y="4097613"/>
            <a:ext cx="648072" cy="720080"/>
          </a:xfrm>
          <a:prstGeom prst="ellipse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7145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nl-NL" dirty="0"/>
              <a:t>Oefening: waar of niet waar?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lphaLcPeriod"/>
            </a:pPr>
            <a:r>
              <a:rPr lang="nl-NL" sz="2000" dirty="0"/>
              <a:t>Een cel in de G</a:t>
            </a:r>
            <a:r>
              <a:rPr lang="nl-NL" sz="2000" baseline="-25000" dirty="0"/>
              <a:t>0</a:t>
            </a:r>
            <a:r>
              <a:rPr lang="nl-NL" sz="2000" dirty="0"/>
              <a:t>-fase kan nooit meer delen.</a:t>
            </a:r>
          </a:p>
          <a:p>
            <a:pPr marL="514350" indent="-514350">
              <a:buAutoNum type="alphaLcPeriod"/>
            </a:pPr>
            <a:endParaRPr lang="nl-NL" sz="2000" dirty="0"/>
          </a:p>
          <a:p>
            <a:pPr marL="514350" indent="-514350">
              <a:buAutoNum type="alphaLcPeriod"/>
            </a:pPr>
            <a:r>
              <a:rPr lang="nl-NL" sz="2000" dirty="0"/>
              <a:t>Goedaardige tumorcellen zaaien nooit uit.</a:t>
            </a:r>
          </a:p>
          <a:p>
            <a:pPr marL="514350" indent="-514350">
              <a:buAutoNum type="alphaLcPeriod"/>
            </a:pPr>
            <a:endParaRPr lang="nl-NL" sz="2000" dirty="0"/>
          </a:p>
          <a:p>
            <a:pPr marL="514350" indent="-514350">
              <a:buAutoNum type="alphaLcPeriod"/>
            </a:pPr>
            <a:r>
              <a:rPr lang="nl-NL" sz="2000" dirty="0"/>
              <a:t>Tijdens de anafase spelen motormoleculen een rol bij de kinetochoordraden, maar niet bij de non-kinetochoordraden.</a:t>
            </a:r>
          </a:p>
          <a:p>
            <a:pPr marL="514350" indent="-514350">
              <a:buAutoNum type="alphaLcPeriod"/>
            </a:pPr>
            <a:endParaRPr lang="nl-NL" sz="2000" dirty="0"/>
          </a:p>
        </p:txBody>
      </p:sp>
      <p:sp>
        <p:nvSpPr>
          <p:cNvPr id="4" name="Rectangle 3"/>
          <p:cNvSpPr/>
          <p:nvPr/>
        </p:nvSpPr>
        <p:spPr>
          <a:xfrm>
            <a:off x="1115616" y="6088650"/>
            <a:ext cx="216024" cy="21602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5436096" y="6088650"/>
            <a:ext cx="216024" cy="21602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TextBox 5"/>
          <p:cNvSpPr txBox="1"/>
          <p:nvPr/>
        </p:nvSpPr>
        <p:spPr>
          <a:xfrm>
            <a:off x="1543441" y="6011996"/>
            <a:ext cx="1094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Niet waar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96136" y="6011996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Waar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40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6803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196752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2000" dirty="0"/>
              <a:t>Het DNA wordt fluorescent gemaakt en de hoeveelheid fluorescentie wordt gemeten. </a:t>
            </a:r>
          </a:p>
          <a:p>
            <a:pPr marL="0" indent="0">
              <a:buNone/>
            </a:pPr>
            <a:r>
              <a:rPr lang="nl-NL" sz="2000" dirty="0"/>
              <a:t>In één monster worden de cellen behandeld met een celcyclusremmer. Het andere monster wordt niet behandeld. </a:t>
            </a:r>
          </a:p>
          <a:p>
            <a:pPr marL="0" indent="0">
              <a:buNone/>
            </a:pPr>
            <a:endParaRPr lang="nl-NL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41</a:t>
            </a:fld>
            <a:endParaRPr lang="nl-NL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636912"/>
            <a:ext cx="5760640" cy="346789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27784" y="6318128"/>
            <a:ext cx="4248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/>
              <a:t>Welke fase van de celcyclus wordt geremd?</a:t>
            </a:r>
          </a:p>
        </p:txBody>
      </p:sp>
    </p:spTree>
    <p:extLst>
      <p:ext uri="{BB962C8B-B14F-4D97-AF65-F5344CB8AC3E}">
        <p14:creationId xmlns:p14="http://schemas.microsoft.com/office/powerpoint/2010/main" val="2617492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</a:t>
            </a:r>
            <a:r>
              <a:rPr lang="nl-NL" sz="2400" u="sng" dirty="0"/>
              <a:t>het beste</a:t>
            </a:r>
            <a:r>
              <a:rPr lang="nl-NL" sz="2400" dirty="0"/>
              <a:t>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1. De hoeveelheid DNA in de cel wordt verdubbeld.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interfase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2750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2. Zusterchromatiden scheiden van elkaar.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interfase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95178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2. Zusterchromatiden scheiden van elkaar.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interfase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7</a:t>
            </a:fld>
            <a:endParaRPr lang="nl-NL"/>
          </a:p>
        </p:txBody>
      </p:sp>
      <p:sp>
        <p:nvSpPr>
          <p:cNvPr id="11" name="Oval 10"/>
          <p:cNvSpPr/>
          <p:nvPr/>
        </p:nvSpPr>
        <p:spPr>
          <a:xfrm>
            <a:off x="783221" y="4938604"/>
            <a:ext cx="648072" cy="720080"/>
          </a:xfrm>
          <a:prstGeom prst="ellipse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26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3. De chromosomen zijn niet afzonderlijk zichtbaar in de cel.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interfase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2044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Oefening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Geef aan bij welke fase de bewering het beste past: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3. De chromosomen zijn niet afzonderlijk zichtbaar in de cel.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	G1-fase</a:t>
            </a:r>
          </a:p>
          <a:p>
            <a:pPr marL="0" indent="0">
              <a:buNone/>
            </a:pPr>
            <a:r>
              <a:rPr lang="nl-NL" sz="2400" dirty="0"/>
              <a:t>	S-fase</a:t>
            </a:r>
          </a:p>
          <a:p>
            <a:pPr marL="0" indent="0">
              <a:buNone/>
            </a:pPr>
            <a:r>
              <a:rPr lang="nl-NL" sz="2400" dirty="0"/>
              <a:t>	G2-fase</a:t>
            </a:r>
          </a:p>
          <a:p>
            <a:pPr marL="0" indent="0">
              <a:buNone/>
            </a:pPr>
            <a:r>
              <a:rPr lang="nl-NL" sz="2400" dirty="0"/>
              <a:t>	M-fase</a:t>
            </a:r>
          </a:p>
          <a:p>
            <a:pPr marL="0" indent="0">
              <a:buNone/>
            </a:pPr>
            <a:r>
              <a:rPr lang="nl-NL" sz="2400" dirty="0"/>
              <a:t>	interfase</a:t>
            </a:r>
          </a:p>
        </p:txBody>
      </p:sp>
      <p:sp>
        <p:nvSpPr>
          <p:cNvPr id="4" name="Rectangle 3"/>
          <p:cNvSpPr/>
          <p:nvPr/>
        </p:nvSpPr>
        <p:spPr>
          <a:xfrm>
            <a:off x="1000100" y="3933497"/>
            <a:ext cx="214314" cy="214314"/>
          </a:xfrm>
          <a:prstGeom prst="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/>
          <p:cNvSpPr/>
          <p:nvPr/>
        </p:nvSpPr>
        <p:spPr>
          <a:xfrm>
            <a:off x="1000100" y="4365968"/>
            <a:ext cx="214314" cy="214314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/>
          <p:cNvSpPr/>
          <p:nvPr/>
        </p:nvSpPr>
        <p:spPr>
          <a:xfrm>
            <a:off x="1000100" y="4798439"/>
            <a:ext cx="214314" cy="214314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tangle 6"/>
          <p:cNvSpPr/>
          <p:nvPr/>
        </p:nvSpPr>
        <p:spPr>
          <a:xfrm>
            <a:off x="1000100" y="5230910"/>
            <a:ext cx="214314" cy="214314"/>
          </a:xfrm>
          <a:prstGeom prst="rect">
            <a:avLst/>
          </a:prstGeom>
          <a:solidFill>
            <a:srgbClr val="92D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Rectangle 8"/>
          <p:cNvSpPr/>
          <p:nvPr/>
        </p:nvSpPr>
        <p:spPr>
          <a:xfrm>
            <a:off x="1000100" y="5671903"/>
            <a:ext cx="214314" cy="21431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8B504-319C-4C29-9302-E762F7C86A95}" type="slidenum">
              <a:rPr lang="nl-NL" smtClean="0"/>
              <a:pPr/>
              <a:t>9</a:t>
            </a:fld>
            <a:endParaRPr lang="nl-NL"/>
          </a:p>
        </p:txBody>
      </p:sp>
      <p:sp>
        <p:nvSpPr>
          <p:cNvPr id="11" name="Oval 10"/>
          <p:cNvSpPr/>
          <p:nvPr/>
        </p:nvSpPr>
        <p:spPr>
          <a:xfrm>
            <a:off x="783221" y="5419020"/>
            <a:ext cx="648072" cy="720080"/>
          </a:xfrm>
          <a:prstGeom prst="ellipse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28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2206</TotalTime>
  <Words>1913</Words>
  <Application>Microsoft Macintosh PowerPoint</Application>
  <PresentationFormat>On-screen Show (4:3)</PresentationFormat>
  <Paragraphs>404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Calibri</vt:lpstr>
      <vt:lpstr>Office Theme</vt:lpstr>
      <vt:lpstr>Overzicht</vt:lpstr>
      <vt:lpstr>Oefening</vt:lpstr>
      <vt:lpstr>Oefening</vt:lpstr>
      <vt:lpstr>Oefening</vt:lpstr>
      <vt:lpstr>Oefening</vt:lpstr>
      <vt:lpstr>Oefening</vt:lpstr>
      <vt:lpstr>Oefening</vt:lpstr>
      <vt:lpstr>Oefening</vt:lpstr>
      <vt:lpstr>Oefening</vt:lpstr>
      <vt:lpstr>Leerdoelen hoofdstuk 12</vt:lpstr>
      <vt:lpstr>De celcyclus</vt:lpstr>
      <vt:lpstr>Binaire deling</vt:lpstr>
      <vt:lpstr>Binaire deling</vt:lpstr>
      <vt:lpstr>Evolutie van mitose</vt:lpstr>
      <vt:lpstr>Controle op de celcyclus</vt:lpstr>
      <vt:lpstr>Controle op de celcyclus</vt:lpstr>
      <vt:lpstr>Checkpoints</vt:lpstr>
      <vt:lpstr>Checkpoints</vt:lpstr>
      <vt:lpstr>Checkpoints</vt:lpstr>
      <vt:lpstr>De cel cyclus klok</vt:lpstr>
      <vt:lpstr>De cel cyclus klok</vt:lpstr>
      <vt:lpstr>De cel cyclus klok</vt:lpstr>
      <vt:lpstr>Checkpoints</vt:lpstr>
      <vt:lpstr>Checkpoints</vt:lpstr>
      <vt:lpstr>PowerPoint Presentation</vt:lpstr>
      <vt:lpstr>Celcyclus controle</vt:lpstr>
      <vt:lpstr>Dichtheidsafhankelijke remming</vt:lpstr>
      <vt:lpstr>Kankercellen</vt:lpstr>
      <vt:lpstr>Ontstaan van kankercellen</vt:lpstr>
      <vt:lpstr>Ontstaan van kankercellen</vt:lpstr>
      <vt:lpstr>Kwaadaardige tumoren</vt:lpstr>
      <vt:lpstr>Oefening</vt:lpstr>
      <vt:lpstr>Oefening</vt:lpstr>
      <vt:lpstr>Oefening</vt:lpstr>
      <vt:lpstr>Oefening</vt:lpstr>
      <vt:lpstr>Oefening</vt:lpstr>
      <vt:lpstr>Oefening</vt:lpstr>
      <vt:lpstr>Oefening</vt:lpstr>
      <vt:lpstr>Oefening</vt:lpstr>
      <vt:lpstr>Oefening: waar of niet waar?</vt:lpstr>
      <vt:lpstr>Oefening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Jessica</dc:creator>
  <cp:lastModifiedBy>Bosman J, Jasper</cp:lastModifiedBy>
  <cp:revision>81</cp:revision>
  <dcterms:created xsi:type="dcterms:W3CDTF">2012-04-22T16:33:54Z</dcterms:created>
  <dcterms:modified xsi:type="dcterms:W3CDTF">2021-04-22T10:29:52Z</dcterms:modified>
</cp:coreProperties>
</file>

<file path=docProps/thumbnail.jpeg>
</file>